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svg" ContentType="image/svg+xml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88" r:id="rId1"/>
    <p:sldMasterId id="2147483702" r:id="rId2"/>
  </p:sldMasterIdLst>
  <p:notesMasterIdLst>
    <p:notesMasterId r:id="rId23"/>
  </p:notesMasterIdLst>
  <p:handoutMasterIdLst>
    <p:handoutMasterId r:id="rId24"/>
  </p:handoutMasterIdLst>
  <p:sldIdLst>
    <p:sldId id="439" r:id="rId3"/>
    <p:sldId id="440" r:id="rId4"/>
    <p:sldId id="668" r:id="rId5"/>
    <p:sldId id="652" r:id="rId6"/>
    <p:sldId id="653" r:id="rId7"/>
    <p:sldId id="654" r:id="rId8"/>
    <p:sldId id="655" r:id="rId9"/>
    <p:sldId id="656" r:id="rId10"/>
    <p:sldId id="657" r:id="rId11"/>
    <p:sldId id="658" r:id="rId12"/>
    <p:sldId id="659" r:id="rId13"/>
    <p:sldId id="660" r:id="rId14"/>
    <p:sldId id="661" r:id="rId15"/>
    <p:sldId id="662" r:id="rId16"/>
    <p:sldId id="663" r:id="rId17"/>
    <p:sldId id="664" r:id="rId18"/>
    <p:sldId id="665" r:id="rId19"/>
    <p:sldId id="666" r:id="rId20"/>
    <p:sldId id="667" r:id="rId21"/>
    <p:sldId id="669" r:id="rId2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3A16AF8-3303-4E46-B09D-F4EA5AAB017D}">
          <p14:sldIdLst>
            <p14:sldId id="439"/>
            <p14:sldId id="440"/>
            <p14:sldId id="668"/>
            <p14:sldId id="652"/>
            <p14:sldId id="653"/>
            <p14:sldId id="654"/>
            <p14:sldId id="655"/>
            <p14:sldId id="656"/>
            <p14:sldId id="657"/>
            <p14:sldId id="658"/>
            <p14:sldId id="659"/>
            <p14:sldId id="660"/>
            <p14:sldId id="661"/>
            <p14:sldId id="662"/>
            <p14:sldId id="663"/>
            <p14:sldId id="664"/>
            <p14:sldId id="665"/>
            <p14:sldId id="666"/>
            <p14:sldId id="667"/>
            <p14:sldId id="669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632" autoAdjust="0"/>
    <p:restoredTop sz="94660"/>
  </p:normalViewPr>
  <p:slideViewPr>
    <p:cSldViewPr snapToGrid="0">
      <p:cViewPr varScale="1">
        <p:scale>
          <a:sx n="74" d="100"/>
          <a:sy n="74" d="100"/>
        </p:scale>
        <p:origin x="130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086"/>
    </p:cViewPr>
  </p:sorterViewPr>
  <p:notesViewPr>
    <p:cSldViewPr snapToGrid="0">
      <p:cViewPr varScale="1">
        <p:scale>
          <a:sx n="57" d="100"/>
          <a:sy n="57" d="100"/>
        </p:scale>
        <p:origin x="2832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C034288-9B5B-4C93-AC16-CDB4E7BF46A2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17671CBA-0D83-48ED-B235-2BAB784FF3EB}">
      <dgm:prSet/>
      <dgm:spPr/>
      <dgm:t>
        <a:bodyPr/>
        <a:lstStyle/>
        <a:p>
          <a:r>
            <a:rPr lang="en-US" b="1" dirty="0">
              <a:solidFill>
                <a:schemeClr val="accent6"/>
              </a:solidFill>
            </a:rPr>
            <a:t>Trust</a:t>
          </a:r>
          <a:r>
            <a:rPr lang="en-US" dirty="0"/>
            <a:t> is the basis of all interactions</a:t>
          </a:r>
          <a:endParaRPr lang="en-GB" dirty="0"/>
        </a:p>
      </dgm:t>
    </dgm:pt>
    <dgm:pt modelId="{E64EFED2-FA29-45CF-B8C3-D39B43920C78}" type="parTrans" cxnId="{6C0F22D9-4B6C-4592-B9DB-E09BE9EADAF7}">
      <dgm:prSet/>
      <dgm:spPr/>
      <dgm:t>
        <a:bodyPr/>
        <a:lstStyle/>
        <a:p>
          <a:endParaRPr lang="en-GB"/>
        </a:p>
      </dgm:t>
    </dgm:pt>
    <dgm:pt modelId="{7D356F9A-5366-4F15-9293-709F2EFD953E}" type="sibTrans" cxnId="{6C0F22D9-4B6C-4592-B9DB-E09BE9EADAF7}">
      <dgm:prSet/>
      <dgm:spPr/>
      <dgm:t>
        <a:bodyPr/>
        <a:lstStyle/>
        <a:p>
          <a:endParaRPr lang="en-GB"/>
        </a:p>
      </dgm:t>
    </dgm:pt>
    <dgm:pt modelId="{53F27033-CB6C-48EB-B277-5AB43A4B05F9}">
      <dgm:prSet/>
      <dgm:spPr/>
      <dgm:t>
        <a:bodyPr/>
        <a:lstStyle/>
        <a:p>
          <a:r>
            <a:rPr lang="en-US" b="1" dirty="0">
              <a:solidFill>
                <a:schemeClr val="accent2"/>
              </a:solidFill>
            </a:rPr>
            <a:t>Influence</a:t>
          </a:r>
          <a:r>
            <a:rPr lang="en-US" dirty="0"/>
            <a:t> is a tool that triggers </a:t>
          </a:r>
          <a:r>
            <a:rPr lang="en-US" b="1" dirty="0">
              <a:solidFill>
                <a:schemeClr val="accent6"/>
              </a:solidFill>
            </a:rPr>
            <a:t>Trust</a:t>
          </a:r>
          <a:endParaRPr lang="en-GB" b="1" dirty="0">
            <a:solidFill>
              <a:schemeClr val="accent6"/>
            </a:solidFill>
          </a:endParaRPr>
        </a:p>
      </dgm:t>
    </dgm:pt>
    <dgm:pt modelId="{F1EFB71E-49D4-4F94-9492-EE7F6F2A4B6D}" type="parTrans" cxnId="{6ECE7D8F-2D9A-4FA7-B618-137054540795}">
      <dgm:prSet/>
      <dgm:spPr/>
      <dgm:t>
        <a:bodyPr/>
        <a:lstStyle/>
        <a:p>
          <a:endParaRPr lang="en-GB"/>
        </a:p>
      </dgm:t>
    </dgm:pt>
    <dgm:pt modelId="{0E1BA4DC-65E8-439E-A81C-677D6AD88BED}" type="sibTrans" cxnId="{6ECE7D8F-2D9A-4FA7-B618-137054540795}">
      <dgm:prSet/>
      <dgm:spPr/>
      <dgm:t>
        <a:bodyPr/>
        <a:lstStyle/>
        <a:p>
          <a:endParaRPr lang="en-GB"/>
        </a:p>
      </dgm:t>
    </dgm:pt>
    <dgm:pt modelId="{63FA861F-CC4E-46F3-825F-EDFCF9655691}">
      <dgm:prSet/>
      <dgm:spPr/>
      <dgm:t>
        <a:bodyPr/>
        <a:lstStyle/>
        <a:p>
          <a:r>
            <a:rPr lang="en-US" b="1" dirty="0">
              <a:solidFill>
                <a:schemeClr val="accent1"/>
              </a:solidFill>
            </a:rPr>
            <a:t>Recommendation</a:t>
          </a:r>
          <a:r>
            <a:rPr lang="en-US" dirty="0"/>
            <a:t> is a method for propagation of </a:t>
          </a:r>
          <a:r>
            <a:rPr lang="en-US" b="1" dirty="0">
              <a:solidFill>
                <a:schemeClr val="accent2"/>
              </a:solidFill>
            </a:rPr>
            <a:t>Influence</a:t>
          </a:r>
          <a:endParaRPr lang="en-GB" b="1" dirty="0">
            <a:solidFill>
              <a:schemeClr val="accent2"/>
            </a:solidFill>
          </a:endParaRPr>
        </a:p>
      </dgm:t>
    </dgm:pt>
    <dgm:pt modelId="{81A842A1-701E-45E6-A25C-D0CE7BEB161C}" type="parTrans" cxnId="{7819F6CC-E590-47CF-B8FF-3758FE6AF349}">
      <dgm:prSet/>
      <dgm:spPr/>
      <dgm:t>
        <a:bodyPr/>
        <a:lstStyle/>
        <a:p>
          <a:endParaRPr lang="en-GB"/>
        </a:p>
      </dgm:t>
    </dgm:pt>
    <dgm:pt modelId="{FB86ED05-4E9C-4576-BBA9-9AF6F192C01E}" type="sibTrans" cxnId="{7819F6CC-E590-47CF-B8FF-3758FE6AF349}">
      <dgm:prSet/>
      <dgm:spPr/>
      <dgm:t>
        <a:bodyPr/>
        <a:lstStyle/>
        <a:p>
          <a:endParaRPr lang="en-GB"/>
        </a:p>
      </dgm:t>
    </dgm:pt>
    <dgm:pt modelId="{E63AA409-F0F8-4541-9D6A-E2B1CF5B100E}" type="pres">
      <dgm:prSet presAssocID="{BC034288-9B5B-4C93-AC16-CDB4E7BF46A2}" presName="vert0" presStyleCnt="0">
        <dgm:presLayoutVars>
          <dgm:dir/>
          <dgm:animOne val="branch"/>
          <dgm:animLvl val="lvl"/>
        </dgm:presLayoutVars>
      </dgm:prSet>
      <dgm:spPr/>
      <dgm:t>
        <a:bodyPr/>
        <a:lstStyle/>
        <a:p>
          <a:endParaRPr lang="en-IN"/>
        </a:p>
      </dgm:t>
    </dgm:pt>
    <dgm:pt modelId="{F92CB5A9-4B6D-4492-AF5D-FB6D85A568DE}" type="pres">
      <dgm:prSet presAssocID="{17671CBA-0D83-48ED-B235-2BAB784FF3EB}" presName="thickLine" presStyleLbl="alignNode1" presStyleIdx="0" presStyleCnt="3"/>
      <dgm:spPr/>
    </dgm:pt>
    <dgm:pt modelId="{861786C0-AA9D-4DC9-AEF3-A748AD254BB4}" type="pres">
      <dgm:prSet presAssocID="{17671CBA-0D83-48ED-B235-2BAB784FF3EB}" presName="horz1" presStyleCnt="0"/>
      <dgm:spPr/>
    </dgm:pt>
    <dgm:pt modelId="{5A2A052F-6D24-4B9E-8BF7-CFDC486817C9}" type="pres">
      <dgm:prSet presAssocID="{17671CBA-0D83-48ED-B235-2BAB784FF3EB}" presName="tx1" presStyleLbl="revTx" presStyleIdx="0" presStyleCnt="3"/>
      <dgm:spPr/>
      <dgm:t>
        <a:bodyPr/>
        <a:lstStyle/>
        <a:p>
          <a:endParaRPr lang="en-IN"/>
        </a:p>
      </dgm:t>
    </dgm:pt>
    <dgm:pt modelId="{653C36B2-3D3F-4619-8C12-7111F657D7B5}" type="pres">
      <dgm:prSet presAssocID="{17671CBA-0D83-48ED-B235-2BAB784FF3EB}" presName="vert1" presStyleCnt="0"/>
      <dgm:spPr/>
    </dgm:pt>
    <dgm:pt modelId="{3E1992DF-0B13-4AC3-8B99-FBAC6AAA90CB}" type="pres">
      <dgm:prSet presAssocID="{53F27033-CB6C-48EB-B277-5AB43A4B05F9}" presName="thickLine" presStyleLbl="alignNode1" presStyleIdx="1" presStyleCnt="3"/>
      <dgm:spPr/>
    </dgm:pt>
    <dgm:pt modelId="{7E12A9C9-9617-46ED-B3BC-E4D65C25E03D}" type="pres">
      <dgm:prSet presAssocID="{53F27033-CB6C-48EB-B277-5AB43A4B05F9}" presName="horz1" presStyleCnt="0"/>
      <dgm:spPr/>
    </dgm:pt>
    <dgm:pt modelId="{146DE1CE-B7DC-4DAC-847C-255546FCC353}" type="pres">
      <dgm:prSet presAssocID="{53F27033-CB6C-48EB-B277-5AB43A4B05F9}" presName="tx1" presStyleLbl="revTx" presStyleIdx="1" presStyleCnt="3"/>
      <dgm:spPr/>
      <dgm:t>
        <a:bodyPr/>
        <a:lstStyle/>
        <a:p>
          <a:endParaRPr lang="en-IN"/>
        </a:p>
      </dgm:t>
    </dgm:pt>
    <dgm:pt modelId="{4349DB56-BC61-40A9-9993-DE9C8AC5CD22}" type="pres">
      <dgm:prSet presAssocID="{53F27033-CB6C-48EB-B277-5AB43A4B05F9}" presName="vert1" presStyleCnt="0"/>
      <dgm:spPr/>
    </dgm:pt>
    <dgm:pt modelId="{CF84D9FF-8C36-4471-A316-1E1842848AEB}" type="pres">
      <dgm:prSet presAssocID="{63FA861F-CC4E-46F3-825F-EDFCF9655691}" presName="thickLine" presStyleLbl="alignNode1" presStyleIdx="2" presStyleCnt="3"/>
      <dgm:spPr/>
    </dgm:pt>
    <dgm:pt modelId="{64895867-4334-42D3-A8FC-3181B70DA603}" type="pres">
      <dgm:prSet presAssocID="{63FA861F-CC4E-46F3-825F-EDFCF9655691}" presName="horz1" presStyleCnt="0"/>
      <dgm:spPr/>
    </dgm:pt>
    <dgm:pt modelId="{57249A4C-397E-4CF5-BEA6-6CE5F628A6E4}" type="pres">
      <dgm:prSet presAssocID="{63FA861F-CC4E-46F3-825F-EDFCF9655691}" presName="tx1" presStyleLbl="revTx" presStyleIdx="2" presStyleCnt="3"/>
      <dgm:spPr/>
      <dgm:t>
        <a:bodyPr/>
        <a:lstStyle/>
        <a:p>
          <a:endParaRPr lang="en-IN"/>
        </a:p>
      </dgm:t>
    </dgm:pt>
    <dgm:pt modelId="{CD142BDB-EC0B-4121-923A-EFF2F5DB6CD5}" type="pres">
      <dgm:prSet presAssocID="{63FA861F-CC4E-46F3-825F-EDFCF9655691}" presName="vert1" presStyleCnt="0"/>
      <dgm:spPr/>
    </dgm:pt>
  </dgm:ptLst>
  <dgm:cxnLst>
    <dgm:cxn modelId="{777756E0-72DB-4CE2-AD7D-6DCF5604BF32}" type="presOf" srcId="{17671CBA-0D83-48ED-B235-2BAB784FF3EB}" destId="{5A2A052F-6D24-4B9E-8BF7-CFDC486817C9}" srcOrd="0" destOrd="0" presId="urn:microsoft.com/office/officeart/2008/layout/LinedList"/>
    <dgm:cxn modelId="{6ECE7D8F-2D9A-4FA7-B618-137054540795}" srcId="{BC034288-9B5B-4C93-AC16-CDB4E7BF46A2}" destId="{53F27033-CB6C-48EB-B277-5AB43A4B05F9}" srcOrd="1" destOrd="0" parTransId="{F1EFB71E-49D4-4F94-9492-EE7F6F2A4B6D}" sibTransId="{0E1BA4DC-65E8-439E-A81C-677D6AD88BED}"/>
    <dgm:cxn modelId="{7819F6CC-E590-47CF-B8FF-3758FE6AF349}" srcId="{BC034288-9B5B-4C93-AC16-CDB4E7BF46A2}" destId="{63FA861F-CC4E-46F3-825F-EDFCF9655691}" srcOrd="2" destOrd="0" parTransId="{81A842A1-701E-45E6-A25C-D0CE7BEB161C}" sibTransId="{FB86ED05-4E9C-4576-BBA9-9AF6F192C01E}"/>
    <dgm:cxn modelId="{CB96DFCE-F059-4069-A78F-DAED0C8B1846}" type="presOf" srcId="{53F27033-CB6C-48EB-B277-5AB43A4B05F9}" destId="{146DE1CE-B7DC-4DAC-847C-255546FCC353}" srcOrd="0" destOrd="0" presId="urn:microsoft.com/office/officeart/2008/layout/LinedList"/>
    <dgm:cxn modelId="{6C0F22D9-4B6C-4592-B9DB-E09BE9EADAF7}" srcId="{BC034288-9B5B-4C93-AC16-CDB4E7BF46A2}" destId="{17671CBA-0D83-48ED-B235-2BAB784FF3EB}" srcOrd="0" destOrd="0" parTransId="{E64EFED2-FA29-45CF-B8C3-D39B43920C78}" sibTransId="{7D356F9A-5366-4F15-9293-709F2EFD953E}"/>
    <dgm:cxn modelId="{AF75AA13-7405-41BB-9B7F-078D0899A33F}" type="presOf" srcId="{63FA861F-CC4E-46F3-825F-EDFCF9655691}" destId="{57249A4C-397E-4CF5-BEA6-6CE5F628A6E4}" srcOrd="0" destOrd="0" presId="urn:microsoft.com/office/officeart/2008/layout/LinedList"/>
    <dgm:cxn modelId="{DB4D5A1E-5C71-4DED-A9B4-0CC08686BE98}" type="presOf" srcId="{BC034288-9B5B-4C93-AC16-CDB4E7BF46A2}" destId="{E63AA409-F0F8-4541-9D6A-E2B1CF5B100E}" srcOrd="0" destOrd="0" presId="urn:microsoft.com/office/officeart/2008/layout/LinedList"/>
    <dgm:cxn modelId="{A11CEC6B-EA92-4DCD-A823-EC0506387DA9}" type="presParOf" srcId="{E63AA409-F0F8-4541-9D6A-E2B1CF5B100E}" destId="{F92CB5A9-4B6D-4492-AF5D-FB6D85A568DE}" srcOrd="0" destOrd="0" presId="urn:microsoft.com/office/officeart/2008/layout/LinedList"/>
    <dgm:cxn modelId="{237C160A-862A-4772-A0DA-C2372D55A0D5}" type="presParOf" srcId="{E63AA409-F0F8-4541-9D6A-E2B1CF5B100E}" destId="{861786C0-AA9D-4DC9-AEF3-A748AD254BB4}" srcOrd="1" destOrd="0" presId="urn:microsoft.com/office/officeart/2008/layout/LinedList"/>
    <dgm:cxn modelId="{2B011944-05FB-42B6-9ABF-FD0A4622E86A}" type="presParOf" srcId="{861786C0-AA9D-4DC9-AEF3-A748AD254BB4}" destId="{5A2A052F-6D24-4B9E-8BF7-CFDC486817C9}" srcOrd="0" destOrd="0" presId="urn:microsoft.com/office/officeart/2008/layout/LinedList"/>
    <dgm:cxn modelId="{61ECE7F5-13A2-402F-A5E5-6D664B54C7FA}" type="presParOf" srcId="{861786C0-AA9D-4DC9-AEF3-A748AD254BB4}" destId="{653C36B2-3D3F-4619-8C12-7111F657D7B5}" srcOrd="1" destOrd="0" presId="urn:microsoft.com/office/officeart/2008/layout/LinedList"/>
    <dgm:cxn modelId="{D79D79E1-32F2-4823-B441-AA61770104A8}" type="presParOf" srcId="{E63AA409-F0F8-4541-9D6A-E2B1CF5B100E}" destId="{3E1992DF-0B13-4AC3-8B99-FBAC6AAA90CB}" srcOrd="2" destOrd="0" presId="urn:microsoft.com/office/officeart/2008/layout/LinedList"/>
    <dgm:cxn modelId="{DB2378E1-9BCD-4AC7-890D-8C52FBBCBDC1}" type="presParOf" srcId="{E63AA409-F0F8-4541-9D6A-E2B1CF5B100E}" destId="{7E12A9C9-9617-46ED-B3BC-E4D65C25E03D}" srcOrd="3" destOrd="0" presId="urn:microsoft.com/office/officeart/2008/layout/LinedList"/>
    <dgm:cxn modelId="{1AF5E2CD-9E27-4315-88AB-83B511C5ABB8}" type="presParOf" srcId="{7E12A9C9-9617-46ED-B3BC-E4D65C25E03D}" destId="{146DE1CE-B7DC-4DAC-847C-255546FCC353}" srcOrd="0" destOrd="0" presId="urn:microsoft.com/office/officeart/2008/layout/LinedList"/>
    <dgm:cxn modelId="{12BC01BC-4C73-4ADA-A77F-4D7611110667}" type="presParOf" srcId="{7E12A9C9-9617-46ED-B3BC-E4D65C25E03D}" destId="{4349DB56-BC61-40A9-9993-DE9C8AC5CD22}" srcOrd="1" destOrd="0" presId="urn:microsoft.com/office/officeart/2008/layout/LinedList"/>
    <dgm:cxn modelId="{472FD284-44D2-495C-8C68-5758AD5E99A0}" type="presParOf" srcId="{E63AA409-F0F8-4541-9D6A-E2B1CF5B100E}" destId="{CF84D9FF-8C36-4471-A316-1E1842848AEB}" srcOrd="4" destOrd="0" presId="urn:microsoft.com/office/officeart/2008/layout/LinedList"/>
    <dgm:cxn modelId="{8EA8394F-29FF-41E1-A98D-3726B4173A3C}" type="presParOf" srcId="{E63AA409-F0F8-4541-9D6A-E2B1CF5B100E}" destId="{64895867-4334-42D3-A8FC-3181B70DA603}" srcOrd="5" destOrd="0" presId="urn:microsoft.com/office/officeart/2008/layout/LinedList"/>
    <dgm:cxn modelId="{8B8E6CA7-E37D-4740-A481-3422DB310F94}" type="presParOf" srcId="{64895867-4334-42D3-A8FC-3181B70DA603}" destId="{57249A4C-397E-4CF5-BEA6-6CE5F628A6E4}" srcOrd="0" destOrd="0" presId="urn:microsoft.com/office/officeart/2008/layout/LinedList"/>
    <dgm:cxn modelId="{AA2F487F-1061-4D5C-9C87-DE132E64725D}" type="presParOf" srcId="{64895867-4334-42D3-A8FC-3181B70DA603}" destId="{CD142BDB-EC0B-4121-923A-EFF2F5DB6CD5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5570894-C329-4C34-8B52-29FCEB189941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B70C906E-E7C3-4DA5-9280-58CA2A4267D3}">
      <dgm:prSet custT="1"/>
      <dgm:spPr>
        <a:solidFill>
          <a:schemeClr val="accent5"/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83820" tIns="83820" rIns="83820" bIns="83820" numCol="1" spcCol="1270" anchor="ctr" anchorCtr="0"/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In OSNs:</a:t>
          </a:r>
        </a:p>
      </dgm:t>
    </dgm:pt>
    <dgm:pt modelId="{E2ED0334-618F-412A-B04E-FAC74B884147}" type="parTrans" cxnId="{DDF4BD88-7B6C-4F6E-9722-6B64B9B50C44}">
      <dgm:prSet/>
      <dgm:spPr/>
      <dgm:t>
        <a:bodyPr/>
        <a:lstStyle/>
        <a:p>
          <a:endParaRPr lang="en-US"/>
        </a:p>
      </dgm:t>
    </dgm:pt>
    <dgm:pt modelId="{BA91A92A-15D2-4991-B4C4-F434DABDD04E}" type="sibTrans" cxnId="{DDF4BD88-7B6C-4F6E-9722-6B64B9B50C44}">
      <dgm:prSet/>
      <dgm:spPr/>
      <dgm:t>
        <a:bodyPr/>
        <a:lstStyle/>
        <a:p>
          <a:endParaRPr lang="en-US"/>
        </a:p>
      </dgm:t>
    </dgm:pt>
    <dgm:pt modelId="{5FFD233B-E414-4082-A315-A73139BFB3D6}">
      <dgm:prSet/>
      <dgm:spPr/>
      <dgm:t>
        <a:bodyPr/>
        <a:lstStyle/>
        <a:p>
          <a:r>
            <a:rPr lang="en-US" dirty="0"/>
            <a:t>Interaction-based Methods for Tie-strength Measurement</a:t>
          </a:r>
        </a:p>
      </dgm:t>
    </dgm:pt>
    <dgm:pt modelId="{EC901C46-D195-41C9-80AE-0E104F94C440}" type="parTrans" cxnId="{49DE015E-0B9F-4B9D-BB26-C48CD0740D38}">
      <dgm:prSet/>
      <dgm:spPr/>
      <dgm:t>
        <a:bodyPr/>
        <a:lstStyle/>
        <a:p>
          <a:endParaRPr lang="en-US"/>
        </a:p>
      </dgm:t>
    </dgm:pt>
    <dgm:pt modelId="{B7DA0905-8DC6-45D7-ABF9-FD6FD6ABB647}" type="sibTrans" cxnId="{49DE015E-0B9F-4B9D-BB26-C48CD0740D38}">
      <dgm:prSet/>
      <dgm:spPr/>
      <dgm:t>
        <a:bodyPr/>
        <a:lstStyle/>
        <a:p>
          <a:endParaRPr lang="en-US"/>
        </a:p>
      </dgm:t>
    </dgm:pt>
    <dgm:pt modelId="{06ABF971-8C5A-4439-95B1-1286B41EDF69}">
      <dgm:prSet/>
      <dgm:spPr/>
      <dgm:t>
        <a:bodyPr/>
        <a:lstStyle/>
        <a:p>
          <a:r>
            <a:rPr lang="en-US" i="1" dirty="0"/>
            <a:t>“</a:t>
          </a:r>
          <a:r>
            <a:rPr lang="en-US" b="1" i="1" dirty="0">
              <a:solidFill>
                <a:schemeClr val="accent6"/>
              </a:solidFill>
            </a:rPr>
            <a:t>Trust</a:t>
          </a:r>
          <a:r>
            <a:rPr lang="en-US" b="1" i="1" dirty="0"/>
            <a:t> </a:t>
          </a:r>
          <a:r>
            <a:rPr lang="en-US" i="1" dirty="0"/>
            <a:t>is the basis of all Interactions”</a:t>
          </a:r>
          <a:endParaRPr lang="en-US" dirty="0"/>
        </a:p>
      </dgm:t>
    </dgm:pt>
    <dgm:pt modelId="{B2DE1026-B9B3-4EDC-AB45-E0DE937B039D}" type="parTrans" cxnId="{64085367-D36C-4BBF-8451-CA8EBAF3E9B7}">
      <dgm:prSet/>
      <dgm:spPr/>
      <dgm:t>
        <a:bodyPr/>
        <a:lstStyle/>
        <a:p>
          <a:endParaRPr lang="en-US"/>
        </a:p>
      </dgm:t>
    </dgm:pt>
    <dgm:pt modelId="{1D986EEB-6BA2-435E-8800-63B389C1656A}" type="sibTrans" cxnId="{64085367-D36C-4BBF-8451-CA8EBAF3E9B7}">
      <dgm:prSet/>
      <dgm:spPr/>
      <dgm:t>
        <a:bodyPr/>
        <a:lstStyle/>
        <a:p>
          <a:endParaRPr lang="en-US"/>
        </a:p>
      </dgm:t>
    </dgm:pt>
    <dgm:pt modelId="{27972A76-C684-4598-A580-183D131AACD1}">
      <dgm:prSet/>
      <dgm:spPr/>
      <dgm:t>
        <a:bodyPr/>
        <a:lstStyle/>
        <a:p>
          <a:r>
            <a:rPr lang="en-US" dirty="0"/>
            <a:t>More interactions =&gt; higher Trust</a:t>
          </a:r>
        </a:p>
      </dgm:t>
    </dgm:pt>
    <dgm:pt modelId="{920A38BF-A129-4008-938E-286FEF5FDBC0}" type="parTrans" cxnId="{B0DAD165-19E6-4F56-830A-D4C48D902B0A}">
      <dgm:prSet/>
      <dgm:spPr/>
      <dgm:t>
        <a:bodyPr/>
        <a:lstStyle/>
        <a:p>
          <a:endParaRPr lang="en-US"/>
        </a:p>
      </dgm:t>
    </dgm:pt>
    <dgm:pt modelId="{5E8E60C3-1FC3-4778-B15D-6176AB3F7E1D}" type="sibTrans" cxnId="{B0DAD165-19E6-4F56-830A-D4C48D902B0A}">
      <dgm:prSet/>
      <dgm:spPr/>
      <dgm:t>
        <a:bodyPr/>
        <a:lstStyle/>
        <a:p>
          <a:endParaRPr lang="en-US"/>
        </a:p>
      </dgm:t>
    </dgm:pt>
    <dgm:pt modelId="{6C89C6F8-B0E3-4801-8846-FC1D54611BAF}">
      <dgm:prSet/>
      <dgm:spPr/>
      <dgm:t>
        <a:bodyPr/>
        <a:lstStyle/>
        <a:p>
          <a:r>
            <a:rPr lang="en-US" b="1" dirty="0"/>
            <a:t>Advantages</a:t>
          </a:r>
          <a:r>
            <a:rPr lang="en-US" dirty="0"/>
            <a:t>: Higher-accuracy; Dynamic updation</a:t>
          </a:r>
        </a:p>
      </dgm:t>
    </dgm:pt>
    <dgm:pt modelId="{6E964136-91E3-4DC9-A137-41D77F379044}" type="parTrans" cxnId="{A6DB0976-3865-4713-84E9-B469F700FBB7}">
      <dgm:prSet/>
      <dgm:spPr/>
      <dgm:t>
        <a:bodyPr/>
        <a:lstStyle/>
        <a:p>
          <a:endParaRPr lang="en-US"/>
        </a:p>
      </dgm:t>
    </dgm:pt>
    <dgm:pt modelId="{8F9E5B8B-B536-416E-9CD8-DA18FA96405D}" type="sibTrans" cxnId="{A6DB0976-3865-4713-84E9-B469F700FBB7}">
      <dgm:prSet/>
      <dgm:spPr/>
      <dgm:t>
        <a:bodyPr/>
        <a:lstStyle/>
        <a:p>
          <a:endParaRPr lang="en-US"/>
        </a:p>
      </dgm:t>
    </dgm:pt>
    <dgm:pt modelId="{5D59B555-AFDF-4F12-9806-4F70453B3E12}">
      <dgm:prSet/>
      <dgm:spPr/>
      <dgm:t>
        <a:bodyPr/>
        <a:lstStyle/>
        <a:p>
          <a:r>
            <a:rPr lang="en-US" b="1"/>
            <a:t>Disadvantages</a:t>
          </a:r>
          <a:r>
            <a:rPr lang="en-US"/>
            <a:t>: High-volume traffic analysis; Impacted by changes in interaction patterns</a:t>
          </a:r>
        </a:p>
      </dgm:t>
    </dgm:pt>
    <dgm:pt modelId="{B5427669-2B2F-4CA2-8C34-CFBA89125C69}" type="parTrans" cxnId="{C48A637C-E3F6-4E84-AA9D-E2D97A249F74}">
      <dgm:prSet/>
      <dgm:spPr/>
      <dgm:t>
        <a:bodyPr/>
        <a:lstStyle/>
        <a:p>
          <a:endParaRPr lang="en-US"/>
        </a:p>
      </dgm:t>
    </dgm:pt>
    <dgm:pt modelId="{0AC883FA-E787-4C31-B454-76A518463F06}" type="sibTrans" cxnId="{C48A637C-E3F6-4E84-AA9D-E2D97A249F74}">
      <dgm:prSet/>
      <dgm:spPr/>
      <dgm:t>
        <a:bodyPr/>
        <a:lstStyle/>
        <a:p>
          <a:endParaRPr lang="en-US"/>
        </a:p>
      </dgm:t>
    </dgm:pt>
    <dgm:pt modelId="{30DAF38F-8154-4C31-B376-AE665A62F546}">
      <dgm:prSet custT="1"/>
      <dgm:spPr>
        <a:solidFill>
          <a:schemeClr val="accent5"/>
        </a:solidFill>
      </dgm:spPr>
      <dgm:t>
        <a:bodyPr/>
        <a:lstStyle/>
        <a:p>
          <a:r>
            <a:rPr lang="en-US" sz="2200" dirty="0" smtClean="0"/>
            <a:t>In Service Networks:</a:t>
          </a:r>
          <a:endParaRPr lang="en-US" sz="2200" dirty="0"/>
        </a:p>
      </dgm:t>
    </dgm:pt>
    <dgm:pt modelId="{DF95A452-CDB4-4C2D-8338-9B8408CD0611}" type="parTrans" cxnId="{C965C00B-9CC5-4CF2-B38A-4309DBE1FE1B}">
      <dgm:prSet/>
      <dgm:spPr/>
      <dgm:t>
        <a:bodyPr/>
        <a:lstStyle/>
        <a:p>
          <a:endParaRPr lang="en-US"/>
        </a:p>
      </dgm:t>
    </dgm:pt>
    <dgm:pt modelId="{6341E80E-BC98-47C2-AF5C-AABA33CBEE11}" type="sibTrans" cxnId="{C965C00B-9CC5-4CF2-B38A-4309DBE1FE1B}">
      <dgm:prSet/>
      <dgm:spPr/>
      <dgm:t>
        <a:bodyPr/>
        <a:lstStyle/>
        <a:p>
          <a:endParaRPr lang="en-US"/>
        </a:p>
      </dgm:t>
    </dgm:pt>
    <dgm:pt modelId="{E5D9AF9D-C201-4EAD-A80F-1DD0DBFDA8E3}">
      <dgm:prSet/>
      <dgm:spPr/>
      <dgm:t>
        <a:bodyPr/>
        <a:lstStyle/>
        <a:p>
          <a:r>
            <a:rPr lang="en-US"/>
            <a:t>Recommendation-based Methods for Service Provider Ranking</a:t>
          </a:r>
        </a:p>
      </dgm:t>
    </dgm:pt>
    <dgm:pt modelId="{3538C1A7-84E7-4FC0-A4B9-95E93DB84BD8}" type="parTrans" cxnId="{4BE41BD1-08A1-4781-B769-9C4E1861A5CC}">
      <dgm:prSet/>
      <dgm:spPr/>
      <dgm:t>
        <a:bodyPr/>
        <a:lstStyle/>
        <a:p>
          <a:endParaRPr lang="en-US"/>
        </a:p>
      </dgm:t>
    </dgm:pt>
    <dgm:pt modelId="{503C398C-F083-43BF-BA84-FADFB5299F6C}" type="sibTrans" cxnId="{4BE41BD1-08A1-4781-B769-9C4E1861A5CC}">
      <dgm:prSet/>
      <dgm:spPr/>
      <dgm:t>
        <a:bodyPr/>
        <a:lstStyle/>
        <a:p>
          <a:endParaRPr lang="en-US"/>
        </a:p>
      </dgm:t>
    </dgm:pt>
    <dgm:pt modelId="{B95035A7-FB9C-400F-86ED-9796D641F5AF}">
      <dgm:prSet/>
      <dgm:spPr/>
      <dgm:t>
        <a:bodyPr/>
        <a:lstStyle/>
        <a:p>
          <a:r>
            <a:rPr lang="en-US" dirty="0"/>
            <a:t>“</a:t>
          </a:r>
          <a:r>
            <a:rPr lang="en-US" b="1" i="1" dirty="0">
              <a:solidFill>
                <a:schemeClr val="accent1"/>
              </a:solidFill>
            </a:rPr>
            <a:t>Recommendation</a:t>
          </a:r>
          <a:r>
            <a:rPr lang="en-US" i="1" dirty="0"/>
            <a:t> is a method for propagation of </a:t>
          </a:r>
          <a:r>
            <a:rPr lang="en-US" b="1" i="1" dirty="0">
              <a:solidFill>
                <a:schemeClr val="accent2"/>
              </a:solidFill>
            </a:rPr>
            <a:t>Influence</a:t>
          </a:r>
          <a:r>
            <a:rPr lang="en-US" i="1" dirty="0"/>
            <a:t>.”;  “</a:t>
          </a:r>
          <a:r>
            <a:rPr lang="en-US" b="1" i="1" dirty="0">
              <a:solidFill>
                <a:schemeClr val="accent2"/>
              </a:solidFill>
            </a:rPr>
            <a:t>Influence</a:t>
          </a:r>
          <a:r>
            <a:rPr lang="en-US" i="1" dirty="0"/>
            <a:t> is a tool that triggers </a:t>
          </a:r>
          <a:r>
            <a:rPr lang="en-US" b="1" i="1" dirty="0">
              <a:solidFill>
                <a:schemeClr val="accent6"/>
              </a:solidFill>
            </a:rPr>
            <a:t>Trust</a:t>
          </a:r>
          <a:r>
            <a:rPr lang="en-US" dirty="0"/>
            <a:t>”</a:t>
          </a:r>
        </a:p>
      </dgm:t>
    </dgm:pt>
    <dgm:pt modelId="{EADD9050-C34A-4EC6-9CAF-62DA76E82421}" type="parTrans" cxnId="{39B54572-4284-486E-95D6-70D23448B904}">
      <dgm:prSet/>
      <dgm:spPr/>
      <dgm:t>
        <a:bodyPr/>
        <a:lstStyle/>
        <a:p>
          <a:endParaRPr lang="en-US"/>
        </a:p>
      </dgm:t>
    </dgm:pt>
    <dgm:pt modelId="{E006BC9B-E4B5-4B19-9B67-DFA96855C511}" type="sibTrans" cxnId="{39B54572-4284-486E-95D6-70D23448B904}">
      <dgm:prSet/>
      <dgm:spPr/>
      <dgm:t>
        <a:bodyPr/>
        <a:lstStyle/>
        <a:p>
          <a:endParaRPr lang="en-US"/>
        </a:p>
      </dgm:t>
    </dgm:pt>
    <dgm:pt modelId="{C12B0FA6-D8BC-4664-8ED8-CA56E35CE462}">
      <dgm:prSet/>
      <dgm:spPr/>
      <dgm:t>
        <a:bodyPr/>
        <a:lstStyle/>
        <a:p>
          <a:r>
            <a:rPr lang="en-US"/>
            <a:t>Higher rating/ better reviews =&gt; higher ranking of Service Provider</a:t>
          </a:r>
        </a:p>
      </dgm:t>
    </dgm:pt>
    <dgm:pt modelId="{A0143499-0C18-4D88-980C-F96CABF441E9}" type="parTrans" cxnId="{7DF352BB-4BBE-4E0D-ACE4-5FE8B77E1BE3}">
      <dgm:prSet/>
      <dgm:spPr/>
      <dgm:t>
        <a:bodyPr/>
        <a:lstStyle/>
        <a:p>
          <a:endParaRPr lang="en-US"/>
        </a:p>
      </dgm:t>
    </dgm:pt>
    <dgm:pt modelId="{7987C45A-BC8B-4E1D-A508-2C3559904704}" type="sibTrans" cxnId="{7DF352BB-4BBE-4E0D-ACE4-5FE8B77E1BE3}">
      <dgm:prSet/>
      <dgm:spPr/>
      <dgm:t>
        <a:bodyPr/>
        <a:lstStyle/>
        <a:p>
          <a:endParaRPr lang="en-US"/>
        </a:p>
      </dgm:t>
    </dgm:pt>
    <dgm:pt modelId="{1FB15CAB-8E05-45EE-AF6D-6CA2A759B957}">
      <dgm:prSet/>
      <dgm:spPr/>
      <dgm:t>
        <a:bodyPr/>
        <a:lstStyle/>
        <a:p>
          <a:r>
            <a:rPr lang="en-US" b="1" dirty="0"/>
            <a:t>Advantages</a:t>
          </a:r>
          <a:r>
            <a:rPr lang="en-US" dirty="0"/>
            <a:t>: Higher-accuracy</a:t>
          </a:r>
        </a:p>
      </dgm:t>
    </dgm:pt>
    <dgm:pt modelId="{AC91F608-8966-48C5-AF37-B5C0709A3089}" type="parTrans" cxnId="{4AFE9BD0-B31F-4B36-9123-3314116AF1C5}">
      <dgm:prSet/>
      <dgm:spPr/>
      <dgm:t>
        <a:bodyPr/>
        <a:lstStyle/>
        <a:p>
          <a:endParaRPr lang="en-US"/>
        </a:p>
      </dgm:t>
    </dgm:pt>
    <dgm:pt modelId="{B02289DC-6A3D-44E4-989B-FA117DE6FB81}" type="sibTrans" cxnId="{4AFE9BD0-B31F-4B36-9123-3314116AF1C5}">
      <dgm:prSet/>
      <dgm:spPr/>
      <dgm:t>
        <a:bodyPr/>
        <a:lstStyle/>
        <a:p>
          <a:endParaRPr lang="en-US"/>
        </a:p>
      </dgm:t>
    </dgm:pt>
    <dgm:pt modelId="{5518A423-CF50-4E6F-BCBE-6F743FFAEC86}">
      <dgm:prSet/>
      <dgm:spPr/>
      <dgm:t>
        <a:bodyPr/>
        <a:lstStyle/>
        <a:p>
          <a:r>
            <a:rPr lang="en-US" b="1"/>
            <a:t>Disadvantages</a:t>
          </a:r>
          <a:r>
            <a:rPr lang="en-US"/>
            <a:t>: Generates higher traffic volume; requires higher processing</a:t>
          </a:r>
        </a:p>
      </dgm:t>
    </dgm:pt>
    <dgm:pt modelId="{E97B7919-D8B8-4D0B-B010-C18B38FEE2A4}" type="parTrans" cxnId="{959690EA-E543-4951-8B1A-CD8FA087BE01}">
      <dgm:prSet/>
      <dgm:spPr/>
      <dgm:t>
        <a:bodyPr/>
        <a:lstStyle/>
        <a:p>
          <a:endParaRPr lang="en-US"/>
        </a:p>
      </dgm:t>
    </dgm:pt>
    <dgm:pt modelId="{DB3CDE83-61B9-48B3-ADD4-0E5C0E339B9D}" type="sibTrans" cxnId="{959690EA-E543-4951-8B1A-CD8FA087BE01}">
      <dgm:prSet/>
      <dgm:spPr/>
      <dgm:t>
        <a:bodyPr/>
        <a:lstStyle/>
        <a:p>
          <a:endParaRPr lang="en-US"/>
        </a:p>
      </dgm:t>
    </dgm:pt>
    <dgm:pt modelId="{1A38AAD5-28A4-4054-A739-E4D2929625B3}" type="pres">
      <dgm:prSet presAssocID="{45570894-C329-4C34-8B52-29FCEB189941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IN"/>
        </a:p>
      </dgm:t>
    </dgm:pt>
    <dgm:pt modelId="{F72CEAB6-E98F-4558-AD72-75562B133F5E}" type="pres">
      <dgm:prSet presAssocID="{B70C906E-E7C3-4DA5-9280-58CA2A4267D3}" presName="parentText" presStyleLbl="node1" presStyleIdx="0" presStyleCnt="2">
        <dgm:presLayoutVars>
          <dgm:chMax val="0"/>
          <dgm:bulletEnabled val="1"/>
        </dgm:presLayoutVars>
      </dgm:prSet>
      <dgm:spPr>
        <a:xfrm>
          <a:off x="0" y="66809"/>
          <a:ext cx="6492875" cy="527670"/>
        </a:xfrm>
        <a:prstGeom prst="roundRect">
          <a:avLst/>
        </a:prstGeom>
      </dgm:spPr>
      <dgm:t>
        <a:bodyPr/>
        <a:lstStyle/>
        <a:p>
          <a:endParaRPr lang="en-IN"/>
        </a:p>
      </dgm:t>
    </dgm:pt>
    <dgm:pt modelId="{A870DC75-2EC2-449A-A25E-4BFD22955E4E}" type="pres">
      <dgm:prSet presAssocID="{B70C906E-E7C3-4DA5-9280-58CA2A4267D3}" presName="childText" presStyleLbl="revTx" presStyleIdx="0" presStyleCnt="2" custScaleY="115924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7F0EE3A1-FF36-44F5-810C-91E67D21B777}" type="pres">
      <dgm:prSet presAssocID="{30DAF38F-8154-4C31-B376-AE665A62F546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B79CE7A1-BB85-407F-B1D5-37FA5B3127A1}" type="pres">
      <dgm:prSet presAssocID="{30DAF38F-8154-4C31-B376-AE665A62F546}" presName="childText" presStyleLbl="revTx" presStyleIdx="1" presStyleCnt="2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</dgm:ptLst>
  <dgm:cxnLst>
    <dgm:cxn modelId="{D7FC337F-BF44-4442-868B-FF85BB4648F2}" type="presOf" srcId="{B70C906E-E7C3-4DA5-9280-58CA2A4267D3}" destId="{F72CEAB6-E98F-4558-AD72-75562B133F5E}" srcOrd="0" destOrd="0" presId="urn:microsoft.com/office/officeart/2005/8/layout/vList2"/>
    <dgm:cxn modelId="{B0DAD165-19E6-4F56-830A-D4C48D902B0A}" srcId="{5FFD233B-E414-4082-A315-A73139BFB3D6}" destId="{27972A76-C684-4598-A580-183D131AACD1}" srcOrd="1" destOrd="0" parTransId="{920A38BF-A129-4008-938E-286FEF5FDBC0}" sibTransId="{5E8E60C3-1FC3-4778-B15D-6176AB3F7E1D}"/>
    <dgm:cxn modelId="{142052A1-3AC1-4C88-A8A6-BB98D11A26A6}" type="presOf" srcId="{E5D9AF9D-C201-4EAD-A80F-1DD0DBFDA8E3}" destId="{B79CE7A1-BB85-407F-B1D5-37FA5B3127A1}" srcOrd="0" destOrd="0" presId="urn:microsoft.com/office/officeart/2005/8/layout/vList2"/>
    <dgm:cxn modelId="{85A156D6-8A73-4B6D-AC15-A9D2024BE485}" type="presOf" srcId="{27972A76-C684-4598-A580-183D131AACD1}" destId="{A870DC75-2EC2-449A-A25E-4BFD22955E4E}" srcOrd="0" destOrd="2" presId="urn:microsoft.com/office/officeart/2005/8/layout/vList2"/>
    <dgm:cxn modelId="{49DE015E-0B9F-4B9D-BB26-C48CD0740D38}" srcId="{B70C906E-E7C3-4DA5-9280-58CA2A4267D3}" destId="{5FFD233B-E414-4082-A315-A73139BFB3D6}" srcOrd="0" destOrd="0" parTransId="{EC901C46-D195-41C9-80AE-0E104F94C440}" sibTransId="{B7DA0905-8DC6-45D7-ABF9-FD6FD6ABB647}"/>
    <dgm:cxn modelId="{192221B8-2C0F-49C5-92B9-5CE5E5841494}" type="presOf" srcId="{C12B0FA6-D8BC-4664-8ED8-CA56E35CE462}" destId="{B79CE7A1-BB85-407F-B1D5-37FA5B3127A1}" srcOrd="0" destOrd="2" presId="urn:microsoft.com/office/officeart/2005/8/layout/vList2"/>
    <dgm:cxn modelId="{C965C00B-9CC5-4CF2-B38A-4309DBE1FE1B}" srcId="{45570894-C329-4C34-8B52-29FCEB189941}" destId="{30DAF38F-8154-4C31-B376-AE665A62F546}" srcOrd="1" destOrd="0" parTransId="{DF95A452-CDB4-4C2D-8338-9B8408CD0611}" sibTransId="{6341E80E-BC98-47C2-AF5C-AABA33CBEE11}"/>
    <dgm:cxn modelId="{5770091D-6C38-4EAD-BEC6-5189DE9160A2}" type="presOf" srcId="{30DAF38F-8154-4C31-B376-AE665A62F546}" destId="{7F0EE3A1-FF36-44F5-810C-91E67D21B777}" srcOrd="0" destOrd="0" presId="urn:microsoft.com/office/officeart/2005/8/layout/vList2"/>
    <dgm:cxn modelId="{4AFE9BD0-B31F-4B36-9123-3314116AF1C5}" srcId="{30DAF38F-8154-4C31-B376-AE665A62F546}" destId="{1FB15CAB-8E05-45EE-AF6D-6CA2A759B957}" srcOrd="1" destOrd="0" parTransId="{AC91F608-8966-48C5-AF37-B5C0709A3089}" sibTransId="{B02289DC-6A3D-44E4-989B-FA117DE6FB81}"/>
    <dgm:cxn modelId="{0F7A01AC-407A-43CC-8F98-0450A6078DB0}" type="presOf" srcId="{5518A423-CF50-4E6F-BCBE-6F743FFAEC86}" destId="{B79CE7A1-BB85-407F-B1D5-37FA5B3127A1}" srcOrd="0" destOrd="4" presId="urn:microsoft.com/office/officeart/2005/8/layout/vList2"/>
    <dgm:cxn modelId="{F00326F6-73D3-4F87-B7F1-6078604E8686}" type="presOf" srcId="{1FB15CAB-8E05-45EE-AF6D-6CA2A759B957}" destId="{B79CE7A1-BB85-407F-B1D5-37FA5B3127A1}" srcOrd="0" destOrd="3" presId="urn:microsoft.com/office/officeart/2005/8/layout/vList2"/>
    <dgm:cxn modelId="{B4E4D8AA-83A2-41C8-9111-FE26C0787301}" type="presOf" srcId="{06ABF971-8C5A-4439-95B1-1286B41EDF69}" destId="{A870DC75-2EC2-449A-A25E-4BFD22955E4E}" srcOrd="0" destOrd="1" presId="urn:microsoft.com/office/officeart/2005/8/layout/vList2"/>
    <dgm:cxn modelId="{338668EC-ED62-4551-90F1-62B4B3B40785}" type="presOf" srcId="{6C89C6F8-B0E3-4801-8846-FC1D54611BAF}" destId="{A870DC75-2EC2-449A-A25E-4BFD22955E4E}" srcOrd="0" destOrd="3" presId="urn:microsoft.com/office/officeart/2005/8/layout/vList2"/>
    <dgm:cxn modelId="{C48A637C-E3F6-4E84-AA9D-E2D97A249F74}" srcId="{B70C906E-E7C3-4DA5-9280-58CA2A4267D3}" destId="{5D59B555-AFDF-4F12-9806-4F70453B3E12}" srcOrd="2" destOrd="0" parTransId="{B5427669-2B2F-4CA2-8C34-CFBA89125C69}" sibTransId="{0AC883FA-E787-4C31-B454-76A518463F06}"/>
    <dgm:cxn modelId="{64085367-D36C-4BBF-8451-CA8EBAF3E9B7}" srcId="{5FFD233B-E414-4082-A315-A73139BFB3D6}" destId="{06ABF971-8C5A-4439-95B1-1286B41EDF69}" srcOrd="0" destOrd="0" parTransId="{B2DE1026-B9B3-4EDC-AB45-E0DE937B039D}" sibTransId="{1D986EEB-6BA2-435E-8800-63B389C1656A}"/>
    <dgm:cxn modelId="{1B098252-D5D2-423C-B152-43EA79A41BE1}" type="presOf" srcId="{5FFD233B-E414-4082-A315-A73139BFB3D6}" destId="{A870DC75-2EC2-449A-A25E-4BFD22955E4E}" srcOrd="0" destOrd="0" presId="urn:microsoft.com/office/officeart/2005/8/layout/vList2"/>
    <dgm:cxn modelId="{39B54572-4284-486E-95D6-70D23448B904}" srcId="{E5D9AF9D-C201-4EAD-A80F-1DD0DBFDA8E3}" destId="{B95035A7-FB9C-400F-86ED-9796D641F5AF}" srcOrd="0" destOrd="0" parTransId="{EADD9050-C34A-4EC6-9CAF-62DA76E82421}" sibTransId="{E006BC9B-E4B5-4B19-9B67-DFA96855C511}"/>
    <dgm:cxn modelId="{E8583AE8-7801-493D-AEF6-A5419D9F3FD6}" type="presOf" srcId="{5D59B555-AFDF-4F12-9806-4F70453B3E12}" destId="{A870DC75-2EC2-449A-A25E-4BFD22955E4E}" srcOrd="0" destOrd="4" presId="urn:microsoft.com/office/officeart/2005/8/layout/vList2"/>
    <dgm:cxn modelId="{A6DB0976-3865-4713-84E9-B469F700FBB7}" srcId="{B70C906E-E7C3-4DA5-9280-58CA2A4267D3}" destId="{6C89C6F8-B0E3-4801-8846-FC1D54611BAF}" srcOrd="1" destOrd="0" parTransId="{6E964136-91E3-4DC9-A137-41D77F379044}" sibTransId="{8F9E5B8B-B536-416E-9CD8-DA18FA96405D}"/>
    <dgm:cxn modelId="{4BE41BD1-08A1-4781-B769-9C4E1861A5CC}" srcId="{30DAF38F-8154-4C31-B376-AE665A62F546}" destId="{E5D9AF9D-C201-4EAD-A80F-1DD0DBFDA8E3}" srcOrd="0" destOrd="0" parTransId="{3538C1A7-84E7-4FC0-A4B9-95E93DB84BD8}" sibTransId="{503C398C-F083-43BF-BA84-FADFB5299F6C}"/>
    <dgm:cxn modelId="{7DF352BB-4BBE-4E0D-ACE4-5FE8B77E1BE3}" srcId="{E5D9AF9D-C201-4EAD-A80F-1DD0DBFDA8E3}" destId="{C12B0FA6-D8BC-4664-8ED8-CA56E35CE462}" srcOrd="1" destOrd="0" parTransId="{A0143499-0C18-4D88-980C-F96CABF441E9}" sibTransId="{7987C45A-BC8B-4E1D-A508-2C3559904704}"/>
    <dgm:cxn modelId="{F04C56EB-AD26-4C15-9D94-A3B181C18A2D}" type="presOf" srcId="{45570894-C329-4C34-8B52-29FCEB189941}" destId="{1A38AAD5-28A4-4054-A739-E4D2929625B3}" srcOrd="0" destOrd="0" presId="urn:microsoft.com/office/officeart/2005/8/layout/vList2"/>
    <dgm:cxn modelId="{490801A3-C11D-42C8-89BD-34D84939321D}" type="presOf" srcId="{B95035A7-FB9C-400F-86ED-9796D641F5AF}" destId="{B79CE7A1-BB85-407F-B1D5-37FA5B3127A1}" srcOrd="0" destOrd="1" presId="urn:microsoft.com/office/officeart/2005/8/layout/vList2"/>
    <dgm:cxn modelId="{DDF4BD88-7B6C-4F6E-9722-6B64B9B50C44}" srcId="{45570894-C329-4C34-8B52-29FCEB189941}" destId="{B70C906E-E7C3-4DA5-9280-58CA2A4267D3}" srcOrd="0" destOrd="0" parTransId="{E2ED0334-618F-412A-B04E-FAC74B884147}" sibTransId="{BA91A92A-15D2-4991-B4C4-F434DABDD04E}"/>
    <dgm:cxn modelId="{959690EA-E543-4951-8B1A-CD8FA087BE01}" srcId="{30DAF38F-8154-4C31-B376-AE665A62F546}" destId="{5518A423-CF50-4E6F-BCBE-6F743FFAEC86}" srcOrd="2" destOrd="0" parTransId="{E97B7919-D8B8-4D0B-B010-C18B38FEE2A4}" sibTransId="{DB3CDE83-61B9-48B3-ADD4-0E5C0E339B9D}"/>
    <dgm:cxn modelId="{A154D143-6C61-46FD-A8E9-0993C4258F98}" type="presParOf" srcId="{1A38AAD5-28A4-4054-A739-E4D2929625B3}" destId="{F72CEAB6-E98F-4558-AD72-75562B133F5E}" srcOrd="0" destOrd="0" presId="urn:microsoft.com/office/officeart/2005/8/layout/vList2"/>
    <dgm:cxn modelId="{CBC32883-5FE5-4A53-95CF-9E1D45E1F372}" type="presParOf" srcId="{1A38AAD5-28A4-4054-A739-E4D2929625B3}" destId="{A870DC75-2EC2-449A-A25E-4BFD22955E4E}" srcOrd="1" destOrd="0" presId="urn:microsoft.com/office/officeart/2005/8/layout/vList2"/>
    <dgm:cxn modelId="{AE04C654-4955-4658-AE90-C5A6037B3F8D}" type="presParOf" srcId="{1A38AAD5-28A4-4054-A739-E4D2929625B3}" destId="{7F0EE3A1-FF36-44F5-810C-91E67D21B777}" srcOrd="2" destOrd="0" presId="urn:microsoft.com/office/officeart/2005/8/layout/vList2"/>
    <dgm:cxn modelId="{D4F70734-DD41-4208-88D6-05E241116413}" type="presParOf" srcId="{1A38AAD5-28A4-4054-A739-E4D2929625B3}" destId="{B79CE7A1-BB85-407F-B1D5-37FA5B3127A1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28EE733-6002-4C53-999B-B24722631647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E116FFEF-D5F0-4476-A1F4-A3A543DE277C}">
      <dgm:prSet/>
      <dgm:spPr/>
      <dgm:t>
        <a:bodyPr/>
        <a:lstStyle/>
        <a:p>
          <a:pPr rtl="0"/>
          <a:r>
            <a:rPr lang="en-US" b="1" i="0" baseline="0" dirty="0" smtClean="0"/>
            <a:t>Graph-based models</a:t>
          </a:r>
          <a:endParaRPr lang="en-IN" dirty="0"/>
        </a:p>
      </dgm:t>
    </dgm:pt>
    <dgm:pt modelId="{B2AA3E1A-0D82-4628-A6C5-08090462BA90}" type="parTrans" cxnId="{AF12F38E-0486-4F25-94C9-D83B879200E0}">
      <dgm:prSet/>
      <dgm:spPr/>
      <dgm:t>
        <a:bodyPr/>
        <a:lstStyle/>
        <a:p>
          <a:endParaRPr lang="en-IN"/>
        </a:p>
      </dgm:t>
    </dgm:pt>
    <dgm:pt modelId="{5BF6239F-78E0-4CFD-AD86-21932BEDB483}" type="sibTrans" cxnId="{AF12F38E-0486-4F25-94C9-D83B879200E0}">
      <dgm:prSet/>
      <dgm:spPr/>
      <dgm:t>
        <a:bodyPr/>
        <a:lstStyle/>
        <a:p>
          <a:endParaRPr lang="en-IN"/>
        </a:p>
      </dgm:t>
    </dgm:pt>
    <dgm:pt modelId="{1AB01124-38C6-473F-AD03-550C6AE43D4F}">
      <dgm:prSet/>
      <dgm:spPr/>
      <dgm:t>
        <a:bodyPr/>
        <a:lstStyle/>
        <a:p>
          <a:pPr rtl="0"/>
          <a:r>
            <a:rPr lang="en-US" b="1" i="0" baseline="0" dirty="0" smtClean="0"/>
            <a:t>Dynamic interaction-based models</a:t>
          </a:r>
          <a:endParaRPr lang="en-IN" dirty="0"/>
        </a:p>
      </dgm:t>
    </dgm:pt>
    <dgm:pt modelId="{6492E474-05C6-4F3F-B51D-B9351B1E96E8}" type="parTrans" cxnId="{431AFBCE-58CD-44BB-93B0-8D6FD63EDAC0}">
      <dgm:prSet/>
      <dgm:spPr/>
      <dgm:t>
        <a:bodyPr/>
        <a:lstStyle/>
        <a:p>
          <a:endParaRPr lang="en-IN"/>
        </a:p>
      </dgm:t>
    </dgm:pt>
    <dgm:pt modelId="{5EC47D56-C0BB-4286-88D4-204AC25F17A7}" type="sibTrans" cxnId="{431AFBCE-58CD-44BB-93B0-8D6FD63EDAC0}">
      <dgm:prSet/>
      <dgm:spPr/>
      <dgm:t>
        <a:bodyPr/>
        <a:lstStyle/>
        <a:p>
          <a:endParaRPr lang="en-IN"/>
        </a:p>
      </dgm:t>
    </dgm:pt>
    <dgm:pt modelId="{9CA777CB-2FC8-4DF5-A563-047EDE00BB3B}">
      <dgm:prSet/>
      <dgm:spPr/>
      <dgm:t>
        <a:bodyPr/>
        <a:lstStyle/>
        <a:p>
          <a:pPr rtl="0"/>
          <a:r>
            <a:rPr lang="en-US" b="1" i="0" baseline="0" dirty="0" smtClean="0"/>
            <a:t>Hybrid models</a:t>
          </a:r>
          <a:endParaRPr lang="en-IN" dirty="0"/>
        </a:p>
      </dgm:t>
    </dgm:pt>
    <dgm:pt modelId="{7815C9D7-3379-4A15-9FB2-0E4BE190D38A}" type="parTrans" cxnId="{3F64561C-8900-49DC-AC32-C4F706D2A723}">
      <dgm:prSet/>
      <dgm:spPr/>
      <dgm:t>
        <a:bodyPr/>
        <a:lstStyle/>
        <a:p>
          <a:endParaRPr lang="en-IN"/>
        </a:p>
      </dgm:t>
    </dgm:pt>
    <dgm:pt modelId="{9D73F477-DB22-47A3-B5A0-ACE3BFD9BA56}" type="sibTrans" cxnId="{3F64561C-8900-49DC-AC32-C4F706D2A723}">
      <dgm:prSet/>
      <dgm:spPr/>
      <dgm:t>
        <a:bodyPr/>
        <a:lstStyle/>
        <a:p>
          <a:endParaRPr lang="en-IN"/>
        </a:p>
      </dgm:t>
    </dgm:pt>
    <dgm:pt modelId="{3B9F82BE-6952-4EEF-8DE3-4491BA7533CE}">
      <dgm:prSet/>
      <dgm:spPr/>
      <dgm:t>
        <a:bodyPr/>
        <a:lstStyle/>
        <a:p>
          <a:pPr rtl="0"/>
          <a:r>
            <a:rPr lang="en-US" b="0" i="0" baseline="0" dirty="0" smtClean="0"/>
            <a:t>Use (semi-)static graph structure (or network tie information) to deduce trustworthiness </a:t>
          </a:r>
          <a:endParaRPr lang="en-IN" dirty="0"/>
        </a:p>
      </dgm:t>
    </dgm:pt>
    <dgm:pt modelId="{545B0797-E70F-4290-B30D-82361A1644EB}" type="parTrans" cxnId="{EC34338F-1FA2-43C0-8369-A01C03C4600B}">
      <dgm:prSet/>
      <dgm:spPr/>
      <dgm:t>
        <a:bodyPr/>
        <a:lstStyle/>
        <a:p>
          <a:endParaRPr lang="en-IN"/>
        </a:p>
      </dgm:t>
    </dgm:pt>
    <dgm:pt modelId="{EEA0E760-B1F5-456C-8107-093BDAD4BDA1}" type="sibTrans" cxnId="{EC34338F-1FA2-43C0-8369-A01C03C4600B}">
      <dgm:prSet/>
      <dgm:spPr/>
      <dgm:t>
        <a:bodyPr/>
        <a:lstStyle/>
        <a:p>
          <a:endParaRPr lang="en-IN"/>
        </a:p>
      </dgm:t>
    </dgm:pt>
    <dgm:pt modelId="{E7537E39-69C0-4BD5-B4C1-5F803681D7CC}">
      <dgm:prSet/>
      <dgm:spPr/>
      <dgm:t>
        <a:bodyPr/>
        <a:lstStyle/>
        <a:p>
          <a:pPr rtl="0"/>
          <a:r>
            <a:rPr lang="en-US" b="0" i="0" baseline="0" smtClean="0"/>
            <a:t>Use </a:t>
          </a:r>
          <a:r>
            <a:rPr lang="en-US" b="0" i="0" baseline="0" dirty="0" smtClean="0"/>
            <a:t>inter-node interactions to estimate the strength of each social tie</a:t>
          </a:r>
          <a:endParaRPr lang="en-IN" dirty="0"/>
        </a:p>
      </dgm:t>
    </dgm:pt>
    <dgm:pt modelId="{859DC071-17D4-433E-A94D-47003C3B51DB}" type="parTrans" cxnId="{50FEA3F0-13CC-43C6-99C1-941E541C43D1}">
      <dgm:prSet/>
      <dgm:spPr/>
      <dgm:t>
        <a:bodyPr/>
        <a:lstStyle/>
        <a:p>
          <a:endParaRPr lang="en-IN"/>
        </a:p>
      </dgm:t>
    </dgm:pt>
    <dgm:pt modelId="{EE015BD3-AA98-4651-8CC0-8D53B702A4C5}" type="sibTrans" cxnId="{50FEA3F0-13CC-43C6-99C1-941E541C43D1}">
      <dgm:prSet/>
      <dgm:spPr/>
      <dgm:t>
        <a:bodyPr/>
        <a:lstStyle/>
        <a:p>
          <a:endParaRPr lang="en-IN"/>
        </a:p>
      </dgm:t>
    </dgm:pt>
    <dgm:pt modelId="{78131B06-AFCF-476B-805E-88EC14A103D4}">
      <dgm:prSet/>
      <dgm:spPr/>
      <dgm:t>
        <a:bodyPr/>
        <a:lstStyle/>
        <a:p>
          <a:pPr rtl="0"/>
          <a:r>
            <a:rPr lang="en-US" b="0" i="0" baseline="0" smtClean="0"/>
            <a:t>Try </a:t>
          </a:r>
          <a:r>
            <a:rPr lang="en-US" b="0" i="0" baseline="0" dirty="0" smtClean="0"/>
            <a:t>to balance the benefits and shortcomings of more than one method for trust management</a:t>
          </a:r>
          <a:endParaRPr lang="en-IN" dirty="0"/>
        </a:p>
      </dgm:t>
    </dgm:pt>
    <dgm:pt modelId="{8EDA2F41-39A0-46E3-A187-015C48311576}" type="parTrans" cxnId="{09FEE096-BA96-42F4-B5CB-73F311E90EDC}">
      <dgm:prSet/>
      <dgm:spPr/>
      <dgm:t>
        <a:bodyPr/>
        <a:lstStyle/>
        <a:p>
          <a:endParaRPr lang="en-IN"/>
        </a:p>
      </dgm:t>
    </dgm:pt>
    <dgm:pt modelId="{97EE5172-48BC-42F9-A9E1-437185C13F5D}" type="sibTrans" cxnId="{09FEE096-BA96-42F4-B5CB-73F311E90EDC}">
      <dgm:prSet/>
      <dgm:spPr/>
      <dgm:t>
        <a:bodyPr/>
        <a:lstStyle/>
        <a:p>
          <a:endParaRPr lang="en-IN"/>
        </a:p>
      </dgm:t>
    </dgm:pt>
    <dgm:pt modelId="{8B863A5C-F3B4-4D54-99D8-56BB6E611AC7}" type="pres">
      <dgm:prSet presAssocID="{A28EE733-6002-4C53-999B-B24722631647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IN"/>
        </a:p>
      </dgm:t>
    </dgm:pt>
    <dgm:pt modelId="{0BA0C494-356D-4F42-BCEC-A1E1518742B2}" type="pres">
      <dgm:prSet presAssocID="{E116FFEF-D5F0-4476-A1F4-A3A543DE277C}" presName="linNode" presStyleCnt="0"/>
      <dgm:spPr/>
    </dgm:pt>
    <dgm:pt modelId="{22618BFB-5119-452C-985D-173301DF5CCB}" type="pres">
      <dgm:prSet presAssocID="{E116FFEF-D5F0-4476-A1F4-A3A543DE277C}" presName="parentText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5D07ECBC-2E85-4121-91BB-8DC90B3A481D}" type="pres">
      <dgm:prSet presAssocID="{E116FFEF-D5F0-4476-A1F4-A3A543DE277C}" presName="descendantText" presStyleLbl="align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9AC1375F-EDD2-45DE-9703-BA49C4ED185D}" type="pres">
      <dgm:prSet presAssocID="{5BF6239F-78E0-4CFD-AD86-21932BEDB483}" presName="sp" presStyleCnt="0"/>
      <dgm:spPr/>
    </dgm:pt>
    <dgm:pt modelId="{C2B73F33-0BE6-47A9-953F-FA6197364BCA}" type="pres">
      <dgm:prSet presAssocID="{1AB01124-38C6-473F-AD03-550C6AE43D4F}" presName="linNode" presStyleCnt="0"/>
      <dgm:spPr/>
    </dgm:pt>
    <dgm:pt modelId="{2C3E34F8-6B92-4091-A5D4-1C825E204C26}" type="pres">
      <dgm:prSet presAssocID="{1AB01124-38C6-473F-AD03-550C6AE43D4F}" presName="parentText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C7895052-B680-47B3-925E-3D23DC2D9432}" type="pres">
      <dgm:prSet presAssocID="{1AB01124-38C6-473F-AD03-550C6AE43D4F}" presName="descendantText" presStyleLbl="align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A9DE461B-4679-42DE-AA62-7609D1FB4E22}" type="pres">
      <dgm:prSet presAssocID="{5EC47D56-C0BB-4286-88D4-204AC25F17A7}" presName="sp" presStyleCnt="0"/>
      <dgm:spPr/>
    </dgm:pt>
    <dgm:pt modelId="{A9EF5022-AC90-43CC-A19A-EF517AC8EF05}" type="pres">
      <dgm:prSet presAssocID="{9CA777CB-2FC8-4DF5-A563-047EDE00BB3B}" presName="linNode" presStyleCnt="0"/>
      <dgm:spPr/>
    </dgm:pt>
    <dgm:pt modelId="{C7DD7406-1D0D-4C9D-8776-EC8332DEF28D}" type="pres">
      <dgm:prSet presAssocID="{9CA777CB-2FC8-4DF5-A563-047EDE00BB3B}" presName="parentText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A539F462-4F25-46E2-8359-0D950861F530}" type="pres">
      <dgm:prSet presAssocID="{9CA777CB-2FC8-4DF5-A563-047EDE00BB3B}" presName="descendantText" presStyleLbl="align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</dgm:ptLst>
  <dgm:cxnLst>
    <dgm:cxn modelId="{09FEE096-BA96-42F4-B5CB-73F311E90EDC}" srcId="{9CA777CB-2FC8-4DF5-A563-047EDE00BB3B}" destId="{78131B06-AFCF-476B-805E-88EC14A103D4}" srcOrd="0" destOrd="0" parTransId="{8EDA2F41-39A0-46E3-A187-015C48311576}" sibTransId="{97EE5172-48BC-42F9-A9E1-437185C13F5D}"/>
    <dgm:cxn modelId="{431AFBCE-58CD-44BB-93B0-8D6FD63EDAC0}" srcId="{A28EE733-6002-4C53-999B-B24722631647}" destId="{1AB01124-38C6-473F-AD03-550C6AE43D4F}" srcOrd="1" destOrd="0" parTransId="{6492E474-05C6-4F3F-B51D-B9351B1E96E8}" sibTransId="{5EC47D56-C0BB-4286-88D4-204AC25F17A7}"/>
    <dgm:cxn modelId="{7E2D6BB9-7E76-451F-9B64-22B9720092E6}" type="presOf" srcId="{A28EE733-6002-4C53-999B-B24722631647}" destId="{8B863A5C-F3B4-4D54-99D8-56BB6E611AC7}" srcOrd="0" destOrd="0" presId="urn:microsoft.com/office/officeart/2005/8/layout/vList5"/>
    <dgm:cxn modelId="{AF12F38E-0486-4F25-94C9-D83B879200E0}" srcId="{A28EE733-6002-4C53-999B-B24722631647}" destId="{E116FFEF-D5F0-4476-A1F4-A3A543DE277C}" srcOrd="0" destOrd="0" parTransId="{B2AA3E1A-0D82-4628-A6C5-08090462BA90}" sibTransId="{5BF6239F-78E0-4CFD-AD86-21932BEDB483}"/>
    <dgm:cxn modelId="{8D4C6023-9F35-408A-8744-FD4CDE354D96}" type="presOf" srcId="{3B9F82BE-6952-4EEF-8DE3-4491BA7533CE}" destId="{5D07ECBC-2E85-4121-91BB-8DC90B3A481D}" srcOrd="0" destOrd="0" presId="urn:microsoft.com/office/officeart/2005/8/layout/vList5"/>
    <dgm:cxn modelId="{3F64561C-8900-49DC-AC32-C4F706D2A723}" srcId="{A28EE733-6002-4C53-999B-B24722631647}" destId="{9CA777CB-2FC8-4DF5-A563-047EDE00BB3B}" srcOrd="2" destOrd="0" parTransId="{7815C9D7-3379-4A15-9FB2-0E4BE190D38A}" sibTransId="{9D73F477-DB22-47A3-B5A0-ACE3BFD9BA56}"/>
    <dgm:cxn modelId="{76404B21-1330-4E43-BA34-0A5B0F57F03F}" type="presOf" srcId="{78131B06-AFCF-476B-805E-88EC14A103D4}" destId="{A539F462-4F25-46E2-8359-0D950861F530}" srcOrd="0" destOrd="0" presId="urn:microsoft.com/office/officeart/2005/8/layout/vList5"/>
    <dgm:cxn modelId="{8A71E12C-F6CD-41C7-B1A1-E3E7EE693D55}" type="presOf" srcId="{9CA777CB-2FC8-4DF5-A563-047EDE00BB3B}" destId="{C7DD7406-1D0D-4C9D-8776-EC8332DEF28D}" srcOrd="0" destOrd="0" presId="urn:microsoft.com/office/officeart/2005/8/layout/vList5"/>
    <dgm:cxn modelId="{3ADAC80D-C422-420A-B9A6-28014CA36273}" type="presOf" srcId="{1AB01124-38C6-473F-AD03-550C6AE43D4F}" destId="{2C3E34F8-6B92-4091-A5D4-1C825E204C26}" srcOrd="0" destOrd="0" presId="urn:microsoft.com/office/officeart/2005/8/layout/vList5"/>
    <dgm:cxn modelId="{E2CADB31-87A8-4FFE-B333-9F4061617A2C}" type="presOf" srcId="{E7537E39-69C0-4BD5-B4C1-5F803681D7CC}" destId="{C7895052-B680-47B3-925E-3D23DC2D9432}" srcOrd="0" destOrd="0" presId="urn:microsoft.com/office/officeart/2005/8/layout/vList5"/>
    <dgm:cxn modelId="{50FEA3F0-13CC-43C6-99C1-941E541C43D1}" srcId="{1AB01124-38C6-473F-AD03-550C6AE43D4F}" destId="{E7537E39-69C0-4BD5-B4C1-5F803681D7CC}" srcOrd="0" destOrd="0" parTransId="{859DC071-17D4-433E-A94D-47003C3B51DB}" sibTransId="{EE015BD3-AA98-4651-8CC0-8D53B702A4C5}"/>
    <dgm:cxn modelId="{DAECAB3D-7F8B-4D61-89C4-67B221606689}" type="presOf" srcId="{E116FFEF-D5F0-4476-A1F4-A3A543DE277C}" destId="{22618BFB-5119-452C-985D-173301DF5CCB}" srcOrd="0" destOrd="0" presId="urn:microsoft.com/office/officeart/2005/8/layout/vList5"/>
    <dgm:cxn modelId="{EC34338F-1FA2-43C0-8369-A01C03C4600B}" srcId="{E116FFEF-D5F0-4476-A1F4-A3A543DE277C}" destId="{3B9F82BE-6952-4EEF-8DE3-4491BA7533CE}" srcOrd="0" destOrd="0" parTransId="{545B0797-E70F-4290-B30D-82361A1644EB}" sibTransId="{EEA0E760-B1F5-456C-8107-093BDAD4BDA1}"/>
    <dgm:cxn modelId="{27527683-4790-46F7-8D02-FD8CB5862887}" type="presParOf" srcId="{8B863A5C-F3B4-4D54-99D8-56BB6E611AC7}" destId="{0BA0C494-356D-4F42-BCEC-A1E1518742B2}" srcOrd="0" destOrd="0" presId="urn:microsoft.com/office/officeart/2005/8/layout/vList5"/>
    <dgm:cxn modelId="{51498D03-5C76-4B99-A1F5-7EC30484A97E}" type="presParOf" srcId="{0BA0C494-356D-4F42-BCEC-A1E1518742B2}" destId="{22618BFB-5119-452C-985D-173301DF5CCB}" srcOrd="0" destOrd="0" presId="urn:microsoft.com/office/officeart/2005/8/layout/vList5"/>
    <dgm:cxn modelId="{387FAF7D-10D3-410C-AEB4-1236F65244DC}" type="presParOf" srcId="{0BA0C494-356D-4F42-BCEC-A1E1518742B2}" destId="{5D07ECBC-2E85-4121-91BB-8DC90B3A481D}" srcOrd="1" destOrd="0" presId="urn:microsoft.com/office/officeart/2005/8/layout/vList5"/>
    <dgm:cxn modelId="{A9600C31-55CD-443B-B737-55D41D452A70}" type="presParOf" srcId="{8B863A5C-F3B4-4D54-99D8-56BB6E611AC7}" destId="{9AC1375F-EDD2-45DE-9703-BA49C4ED185D}" srcOrd="1" destOrd="0" presId="urn:microsoft.com/office/officeart/2005/8/layout/vList5"/>
    <dgm:cxn modelId="{093F6B59-337B-4071-A903-BC774436EB41}" type="presParOf" srcId="{8B863A5C-F3B4-4D54-99D8-56BB6E611AC7}" destId="{C2B73F33-0BE6-47A9-953F-FA6197364BCA}" srcOrd="2" destOrd="0" presId="urn:microsoft.com/office/officeart/2005/8/layout/vList5"/>
    <dgm:cxn modelId="{AFEF64D4-40E5-4DBB-8C8E-341B30813BA8}" type="presParOf" srcId="{C2B73F33-0BE6-47A9-953F-FA6197364BCA}" destId="{2C3E34F8-6B92-4091-A5D4-1C825E204C26}" srcOrd="0" destOrd="0" presId="urn:microsoft.com/office/officeart/2005/8/layout/vList5"/>
    <dgm:cxn modelId="{FB43F4D3-6E09-4DE0-8EA6-2FB321752C46}" type="presParOf" srcId="{C2B73F33-0BE6-47A9-953F-FA6197364BCA}" destId="{C7895052-B680-47B3-925E-3D23DC2D9432}" srcOrd="1" destOrd="0" presId="urn:microsoft.com/office/officeart/2005/8/layout/vList5"/>
    <dgm:cxn modelId="{51A297DA-1BA0-4BCA-9EF0-37476E6B41CD}" type="presParOf" srcId="{8B863A5C-F3B4-4D54-99D8-56BB6E611AC7}" destId="{A9DE461B-4679-42DE-AA62-7609D1FB4E22}" srcOrd="3" destOrd="0" presId="urn:microsoft.com/office/officeart/2005/8/layout/vList5"/>
    <dgm:cxn modelId="{52B4A59E-F326-4013-A0ED-109732CB314B}" type="presParOf" srcId="{8B863A5C-F3B4-4D54-99D8-56BB6E611AC7}" destId="{A9EF5022-AC90-43CC-A19A-EF517AC8EF05}" srcOrd="4" destOrd="0" presId="urn:microsoft.com/office/officeart/2005/8/layout/vList5"/>
    <dgm:cxn modelId="{F35F9B19-75D5-4F48-9E30-B591AC03C637}" type="presParOf" srcId="{A9EF5022-AC90-43CC-A19A-EF517AC8EF05}" destId="{C7DD7406-1D0D-4C9D-8776-EC8332DEF28D}" srcOrd="0" destOrd="0" presId="urn:microsoft.com/office/officeart/2005/8/layout/vList5"/>
    <dgm:cxn modelId="{6A35EE55-4D50-436E-9CAA-721E777874F7}" type="presParOf" srcId="{A9EF5022-AC90-43CC-A19A-EF517AC8EF05}" destId="{A539F462-4F25-46E2-8359-0D950861F530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70617AF-FF36-4F31-8872-BCCBCAD59744}" type="doc">
      <dgm:prSet loTypeId="urn:microsoft.com/office/officeart/2005/8/layout/vList5" loCatId="list" qsTypeId="urn:microsoft.com/office/officeart/2005/8/quickstyle/simple1" qsCatId="simple" csTypeId="urn:microsoft.com/office/officeart/2005/8/colors/accent5_2" csCatId="accent5" phldr="1"/>
      <dgm:spPr/>
      <dgm:t>
        <a:bodyPr/>
        <a:lstStyle/>
        <a:p>
          <a:endParaRPr lang="en-IN"/>
        </a:p>
      </dgm:t>
    </dgm:pt>
    <dgm:pt modelId="{E2DD761D-9003-4D2A-A9CA-A783E4B0F539}">
      <dgm:prSet custT="1"/>
      <dgm:spPr/>
      <dgm:t>
        <a:bodyPr/>
        <a:lstStyle/>
        <a:p>
          <a:pPr rtl="0"/>
          <a:r>
            <a:rPr lang="en-US" sz="1200" b="1" i="0" baseline="0" dirty="0" smtClean="0"/>
            <a:t>Ratings-based models</a:t>
          </a:r>
          <a:endParaRPr lang="en-IN" sz="1200" dirty="0"/>
        </a:p>
      </dgm:t>
    </dgm:pt>
    <dgm:pt modelId="{57B29ECB-C551-4A94-B1F4-122E7869D69B}" type="parTrans" cxnId="{F2A5BD63-B929-4F71-9B01-2A0C18A9BE9C}">
      <dgm:prSet/>
      <dgm:spPr/>
      <dgm:t>
        <a:bodyPr/>
        <a:lstStyle/>
        <a:p>
          <a:endParaRPr lang="en-IN" sz="1200"/>
        </a:p>
      </dgm:t>
    </dgm:pt>
    <dgm:pt modelId="{0DB5F69A-754F-4AE9-968F-C64C7506EC73}" type="sibTrans" cxnId="{F2A5BD63-B929-4F71-9B01-2A0C18A9BE9C}">
      <dgm:prSet/>
      <dgm:spPr/>
      <dgm:t>
        <a:bodyPr/>
        <a:lstStyle/>
        <a:p>
          <a:endParaRPr lang="en-IN" sz="1200"/>
        </a:p>
      </dgm:t>
    </dgm:pt>
    <dgm:pt modelId="{61E0D32E-D01F-40BE-A2F3-17EF72FF5F18}">
      <dgm:prSet custT="1"/>
      <dgm:spPr/>
      <dgm:t>
        <a:bodyPr/>
        <a:lstStyle/>
        <a:p>
          <a:pPr rtl="0"/>
          <a:r>
            <a:rPr lang="en-US" sz="1200" b="1" i="0" baseline="0" dirty="0" smtClean="0"/>
            <a:t>Opinion-based models</a:t>
          </a:r>
          <a:endParaRPr lang="en-IN" sz="1200" dirty="0"/>
        </a:p>
      </dgm:t>
    </dgm:pt>
    <dgm:pt modelId="{4A3C0B6B-9CC8-434A-9202-793AAE73F286}" type="parTrans" cxnId="{882ECB39-97A1-4A84-94E9-76899AA78A8F}">
      <dgm:prSet/>
      <dgm:spPr/>
      <dgm:t>
        <a:bodyPr/>
        <a:lstStyle/>
        <a:p>
          <a:endParaRPr lang="en-IN" sz="1200"/>
        </a:p>
      </dgm:t>
    </dgm:pt>
    <dgm:pt modelId="{F9F97137-E851-4B0B-BBA7-638E8BFC669E}" type="sibTrans" cxnId="{882ECB39-97A1-4A84-94E9-76899AA78A8F}">
      <dgm:prSet/>
      <dgm:spPr/>
      <dgm:t>
        <a:bodyPr/>
        <a:lstStyle/>
        <a:p>
          <a:endParaRPr lang="en-IN" sz="1200"/>
        </a:p>
      </dgm:t>
    </dgm:pt>
    <dgm:pt modelId="{49B61258-417D-44F1-9F3A-FDEC7D269F50}">
      <dgm:prSet custT="1"/>
      <dgm:spPr/>
      <dgm:t>
        <a:bodyPr/>
        <a:lstStyle/>
        <a:p>
          <a:pPr rtl="0"/>
          <a:r>
            <a:rPr lang="en-US" sz="1200" b="1" i="0" baseline="0" dirty="0" smtClean="0"/>
            <a:t>Cross-Integrated models</a:t>
          </a:r>
          <a:endParaRPr lang="en-IN" sz="1200" dirty="0"/>
        </a:p>
      </dgm:t>
    </dgm:pt>
    <dgm:pt modelId="{AF441B3D-B4AB-47FD-8175-38EA20FFC8F1}" type="parTrans" cxnId="{6D1B139D-8EFB-4804-A782-BE3492B3B326}">
      <dgm:prSet/>
      <dgm:spPr/>
      <dgm:t>
        <a:bodyPr/>
        <a:lstStyle/>
        <a:p>
          <a:endParaRPr lang="en-IN" sz="1200"/>
        </a:p>
      </dgm:t>
    </dgm:pt>
    <dgm:pt modelId="{55B37D47-1F03-4CF6-9ACF-32FFCD3B5F97}" type="sibTrans" cxnId="{6D1B139D-8EFB-4804-A782-BE3492B3B326}">
      <dgm:prSet/>
      <dgm:spPr/>
      <dgm:t>
        <a:bodyPr/>
        <a:lstStyle/>
        <a:p>
          <a:endParaRPr lang="en-IN" sz="1200"/>
        </a:p>
      </dgm:t>
    </dgm:pt>
    <dgm:pt modelId="{70A4BA91-D4AB-44EC-8C00-DAC23D1A59D0}">
      <dgm:prSet custT="1"/>
      <dgm:spPr/>
      <dgm:t>
        <a:bodyPr/>
        <a:lstStyle/>
        <a:p>
          <a:pPr rtl="0"/>
          <a:r>
            <a:rPr lang="en-US" sz="1100" b="0" i="1" baseline="0" dirty="0" smtClean="0"/>
            <a:t>Trust</a:t>
          </a:r>
          <a:r>
            <a:rPr lang="en-US" sz="1100" b="0" i="0" baseline="0" dirty="0" smtClean="0"/>
            <a:t> evaluation using a system of ratings. Ratings given to individual transactions lead to node-level ratings</a:t>
          </a:r>
          <a:endParaRPr lang="en-IN" sz="1100" dirty="0"/>
        </a:p>
      </dgm:t>
    </dgm:pt>
    <dgm:pt modelId="{62BBBA37-4024-4296-AF76-823745071329}" type="parTrans" cxnId="{AFE00FC4-D456-4F04-A7A8-EA0EA6629FF8}">
      <dgm:prSet/>
      <dgm:spPr/>
      <dgm:t>
        <a:bodyPr/>
        <a:lstStyle/>
        <a:p>
          <a:endParaRPr lang="en-IN" sz="1200"/>
        </a:p>
      </dgm:t>
    </dgm:pt>
    <dgm:pt modelId="{76D37E1C-F76A-4FC0-90E4-5FCD927661EF}" type="sibTrans" cxnId="{AFE00FC4-D456-4F04-A7A8-EA0EA6629FF8}">
      <dgm:prSet/>
      <dgm:spPr/>
      <dgm:t>
        <a:bodyPr/>
        <a:lstStyle/>
        <a:p>
          <a:endParaRPr lang="en-IN" sz="1200"/>
        </a:p>
      </dgm:t>
    </dgm:pt>
    <dgm:pt modelId="{459E6059-5B12-4EEF-A10F-26DED886F2A8}">
      <dgm:prSet custT="1"/>
      <dgm:spPr/>
      <dgm:t>
        <a:bodyPr/>
        <a:lstStyle/>
        <a:p>
          <a:pPr rtl="0"/>
          <a:r>
            <a:rPr lang="en-US" sz="1100" b="0" i="0" baseline="0" dirty="0" smtClean="0"/>
            <a:t>Use a combination of </a:t>
          </a:r>
          <a:r>
            <a:rPr lang="en-US" sz="1100" b="0" i="1" baseline="0" dirty="0" smtClean="0"/>
            <a:t>direct opinion</a:t>
          </a:r>
          <a:r>
            <a:rPr lang="en-US" sz="1100" b="0" i="0" baseline="0" dirty="0" smtClean="0"/>
            <a:t> (i.e. self-opinion) and </a:t>
          </a:r>
          <a:r>
            <a:rPr lang="en-US" sz="1100" b="0" i="1" baseline="0" dirty="0" smtClean="0"/>
            <a:t>indirect opinions</a:t>
          </a:r>
          <a:r>
            <a:rPr lang="en-US" sz="1100" b="0" i="0" baseline="0" dirty="0" smtClean="0"/>
            <a:t> (i.e. opinions of other nodes) to calculate the overall trustworthiness</a:t>
          </a:r>
          <a:endParaRPr lang="en-IN" sz="1100" dirty="0"/>
        </a:p>
      </dgm:t>
    </dgm:pt>
    <dgm:pt modelId="{798A0904-424D-491A-8F4C-B5C495A118D8}" type="parTrans" cxnId="{C5C13C8A-7349-49DD-9314-AAED2E8C1A03}">
      <dgm:prSet/>
      <dgm:spPr/>
      <dgm:t>
        <a:bodyPr/>
        <a:lstStyle/>
        <a:p>
          <a:endParaRPr lang="en-IN" sz="1200"/>
        </a:p>
      </dgm:t>
    </dgm:pt>
    <dgm:pt modelId="{991F9E1F-0567-480D-A53B-772A8434C456}" type="sibTrans" cxnId="{C5C13C8A-7349-49DD-9314-AAED2E8C1A03}">
      <dgm:prSet/>
      <dgm:spPr/>
      <dgm:t>
        <a:bodyPr/>
        <a:lstStyle/>
        <a:p>
          <a:endParaRPr lang="en-IN" sz="1200"/>
        </a:p>
      </dgm:t>
    </dgm:pt>
    <dgm:pt modelId="{B6B6CF76-CB73-4D2F-A546-D7EE82003FB4}">
      <dgm:prSet custT="1"/>
      <dgm:spPr/>
      <dgm:t>
        <a:bodyPr/>
        <a:lstStyle/>
        <a:p>
          <a:pPr rtl="0"/>
          <a:r>
            <a:rPr lang="en-US" sz="1100" b="0" i="0" baseline="0" dirty="0" smtClean="0"/>
            <a:t>Trust relationships gathered from one kind of social or service network and applied to other systems</a:t>
          </a:r>
          <a:endParaRPr lang="en-IN" sz="1100" dirty="0"/>
        </a:p>
      </dgm:t>
    </dgm:pt>
    <dgm:pt modelId="{965027AB-04A4-4AF8-BBAF-138B45225A05}" type="parTrans" cxnId="{2375C0DD-9A95-4BF9-B8C8-ABD2CAACDA2A}">
      <dgm:prSet/>
      <dgm:spPr/>
      <dgm:t>
        <a:bodyPr/>
        <a:lstStyle/>
        <a:p>
          <a:endParaRPr lang="en-IN" sz="1200"/>
        </a:p>
      </dgm:t>
    </dgm:pt>
    <dgm:pt modelId="{0D02E450-3966-4A9F-BF89-1AF9E29CB5B2}" type="sibTrans" cxnId="{2375C0DD-9A95-4BF9-B8C8-ABD2CAACDA2A}">
      <dgm:prSet/>
      <dgm:spPr/>
      <dgm:t>
        <a:bodyPr/>
        <a:lstStyle/>
        <a:p>
          <a:endParaRPr lang="en-IN" sz="1200"/>
        </a:p>
      </dgm:t>
    </dgm:pt>
    <dgm:pt modelId="{09985013-300B-46B2-8C10-22E07A288F02}" type="pres">
      <dgm:prSet presAssocID="{370617AF-FF36-4F31-8872-BCCBCAD59744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IN"/>
        </a:p>
      </dgm:t>
    </dgm:pt>
    <dgm:pt modelId="{77D0DDE5-F8C5-4633-988C-76653111C576}" type="pres">
      <dgm:prSet presAssocID="{E2DD761D-9003-4D2A-A9CA-A783E4B0F539}" presName="linNode" presStyleCnt="0"/>
      <dgm:spPr/>
    </dgm:pt>
    <dgm:pt modelId="{E4863664-5AE1-4734-AF32-817A60AC7FF2}" type="pres">
      <dgm:prSet presAssocID="{E2DD761D-9003-4D2A-A9CA-A783E4B0F539}" presName="parentText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0997ACAE-4A4F-4408-97E4-96AFB070B3DF}" type="pres">
      <dgm:prSet presAssocID="{E2DD761D-9003-4D2A-A9CA-A783E4B0F539}" presName="descendantText" presStyleLbl="align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AC09517C-9D0C-4523-BC7B-2C5B43247FD6}" type="pres">
      <dgm:prSet presAssocID="{0DB5F69A-754F-4AE9-968F-C64C7506EC73}" presName="sp" presStyleCnt="0"/>
      <dgm:spPr/>
    </dgm:pt>
    <dgm:pt modelId="{9F35B954-ECB2-446F-B8ED-525F1CCF1A49}" type="pres">
      <dgm:prSet presAssocID="{61E0D32E-D01F-40BE-A2F3-17EF72FF5F18}" presName="linNode" presStyleCnt="0"/>
      <dgm:spPr/>
    </dgm:pt>
    <dgm:pt modelId="{A2402285-545C-49BE-9A79-3FBA56B4986F}" type="pres">
      <dgm:prSet presAssocID="{61E0D32E-D01F-40BE-A2F3-17EF72FF5F18}" presName="parentText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4AA7A667-57F9-47BE-B693-6C53AA37C93B}" type="pres">
      <dgm:prSet presAssocID="{61E0D32E-D01F-40BE-A2F3-17EF72FF5F18}" presName="descendantText" presStyleLbl="align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1FD9C045-9CFB-470C-B7CC-0549B6CA6578}" type="pres">
      <dgm:prSet presAssocID="{F9F97137-E851-4B0B-BBA7-638E8BFC669E}" presName="sp" presStyleCnt="0"/>
      <dgm:spPr/>
    </dgm:pt>
    <dgm:pt modelId="{116DA28C-67A3-4C09-B40E-1A2E810A87A6}" type="pres">
      <dgm:prSet presAssocID="{49B61258-417D-44F1-9F3A-FDEC7D269F50}" presName="linNode" presStyleCnt="0"/>
      <dgm:spPr/>
    </dgm:pt>
    <dgm:pt modelId="{61045824-67D1-4021-9653-481991AF54F8}" type="pres">
      <dgm:prSet presAssocID="{49B61258-417D-44F1-9F3A-FDEC7D269F50}" presName="parentText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966C3A80-D7EC-4BFA-BFAB-CD06205FE0E4}" type="pres">
      <dgm:prSet presAssocID="{49B61258-417D-44F1-9F3A-FDEC7D269F50}" presName="descendantText" presStyleLbl="align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</dgm:ptLst>
  <dgm:cxnLst>
    <dgm:cxn modelId="{6D1B139D-8EFB-4804-A782-BE3492B3B326}" srcId="{370617AF-FF36-4F31-8872-BCCBCAD59744}" destId="{49B61258-417D-44F1-9F3A-FDEC7D269F50}" srcOrd="2" destOrd="0" parTransId="{AF441B3D-B4AB-47FD-8175-38EA20FFC8F1}" sibTransId="{55B37D47-1F03-4CF6-9ACF-32FFCD3B5F97}"/>
    <dgm:cxn modelId="{38039A69-E158-4295-956E-A92F4F53F68B}" type="presOf" srcId="{B6B6CF76-CB73-4D2F-A546-D7EE82003FB4}" destId="{966C3A80-D7EC-4BFA-BFAB-CD06205FE0E4}" srcOrd="0" destOrd="0" presId="urn:microsoft.com/office/officeart/2005/8/layout/vList5"/>
    <dgm:cxn modelId="{AFE00FC4-D456-4F04-A7A8-EA0EA6629FF8}" srcId="{E2DD761D-9003-4D2A-A9CA-A783E4B0F539}" destId="{70A4BA91-D4AB-44EC-8C00-DAC23D1A59D0}" srcOrd="0" destOrd="0" parTransId="{62BBBA37-4024-4296-AF76-823745071329}" sibTransId="{76D37E1C-F76A-4FC0-90E4-5FCD927661EF}"/>
    <dgm:cxn modelId="{5C99423C-43C4-4D28-BD4C-15C9789D3C2B}" type="presOf" srcId="{E2DD761D-9003-4D2A-A9CA-A783E4B0F539}" destId="{E4863664-5AE1-4734-AF32-817A60AC7FF2}" srcOrd="0" destOrd="0" presId="urn:microsoft.com/office/officeart/2005/8/layout/vList5"/>
    <dgm:cxn modelId="{2375C0DD-9A95-4BF9-B8C8-ABD2CAACDA2A}" srcId="{49B61258-417D-44F1-9F3A-FDEC7D269F50}" destId="{B6B6CF76-CB73-4D2F-A546-D7EE82003FB4}" srcOrd="0" destOrd="0" parTransId="{965027AB-04A4-4AF8-BBAF-138B45225A05}" sibTransId="{0D02E450-3966-4A9F-BF89-1AF9E29CB5B2}"/>
    <dgm:cxn modelId="{C5C13C8A-7349-49DD-9314-AAED2E8C1A03}" srcId="{61E0D32E-D01F-40BE-A2F3-17EF72FF5F18}" destId="{459E6059-5B12-4EEF-A10F-26DED886F2A8}" srcOrd="0" destOrd="0" parTransId="{798A0904-424D-491A-8F4C-B5C495A118D8}" sibTransId="{991F9E1F-0567-480D-A53B-772A8434C456}"/>
    <dgm:cxn modelId="{1E25E13C-EE8D-410D-AE49-704D69D5B5FA}" type="presOf" srcId="{70A4BA91-D4AB-44EC-8C00-DAC23D1A59D0}" destId="{0997ACAE-4A4F-4408-97E4-96AFB070B3DF}" srcOrd="0" destOrd="0" presId="urn:microsoft.com/office/officeart/2005/8/layout/vList5"/>
    <dgm:cxn modelId="{4990EC2B-9311-4746-BB6A-9D267AECFEAB}" type="presOf" srcId="{459E6059-5B12-4EEF-A10F-26DED886F2A8}" destId="{4AA7A667-57F9-47BE-B693-6C53AA37C93B}" srcOrd="0" destOrd="0" presId="urn:microsoft.com/office/officeart/2005/8/layout/vList5"/>
    <dgm:cxn modelId="{F2A5BD63-B929-4F71-9B01-2A0C18A9BE9C}" srcId="{370617AF-FF36-4F31-8872-BCCBCAD59744}" destId="{E2DD761D-9003-4D2A-A9CA-A783E4B0F539}" srcOrd="0" destOrd="0" parTransId="{57B29ECB-C551-4A94-B1F4-122E7869D69B}" sibTransId="{0DB5F69A-754F-4AE9-968F-C64C7506EC73}"/>
    <dgm:cxn modelId="{882ECB39-97A1-4A84-94E9-76899AA78A8F}" srcId="{370617AF-FF36-4F31-8872-BCCBCAD59744}" destId="{61E0D32E-D01F-40BE-A2F3-17EF72FF5F18}" srcOrd="1" destOrd="0" parTransId="{4A3C0B6B-9CC8-434A-9202-793AAE73F286}" sibTransId="{F9F97137-E851-4B0B-BBA7-638E8BFC669E}"/>
    <dgm:cxn modelId="{34B39C5C-B5B6-4B84-BCC0-14416F5AA165}" type="presOf" srcId="{370617AF-FF36-4F31-8872-BCCBCAD59744}" destId="{09985013-300B-46B2-8C10-22E07A288F02}" srcOrd="0" destOrd="0" presId="urn:microsoft.com/office/officeart/2005/8/layout/vList5"/>
    <dgm:cxn modelId="{EC6C6FFE-E636-4715-9479-29A0BD4FEA13}" type="presOf" srcId="{61E0D32E-D01F-40BE-A2F3-17EF72FF5F18}" destId="{A2402285-545C-49BE-9A79-3FBA56B4986F}" srcOrd="0" destOrd="0" presId="urn:microsoft.com/office/officeart/2005/8/layout/vList5"/>
    <dgm:cxn modelId="{9F39B140-7630-4AFB-95FD-C8E51891D933}" type="presOf" srcId="{49B61258-417D-44F1-9F3A-FDEC7D269F50}" destId="{61045824-67D1-4021-9653-481991AF54F8}" srcOrd="0" destOrd="0" presId="urn:microsoft.com/office/officeart/2005/8/layout/vList5"/>
    <dgm:cxn modelId="{A902FF0F-434D-4E72-9EF4-146F6179863F}" type="presParOf" srcId="{09985013-300B-46B2-8C10-22E07A288F02}" destId="{77D0DDE5-F8C5-4633-988C-76653111C576}" srcOrd="0" destOrd="0" presId="urn:microsoft.com/office/officeart/2005/8/layout/vList5"/>
    <dgm:cxn modelId="{DBB6C629-15DB-4437-9C7A-DDD3A17F2968}" type="presParOf" srcId="{77D0DDE5-F8C5-4633-988C-76653111C576}" destId="{E4863664-5AE1-4734-AF32-817A60AC7FF2}" srcOrd="0" destOrd="0" presId="urn:microsoft.com/office/officeart/2005/8/layout/vList5"/>
    <dgm:cxn modelId="{1723178A-A974-44A2-8C7C-E3AF547E7E24}" type="presParOf" srcId="{77D0DDE5-F8C5-4633-988C-76653111C576}" destId="{0997ACAE-4A4F-4408-97E4-96AFB070B3DF}" srcOrd="1" destOrd="0" presId="urn:microsoft.com/office/officeart/2005/8/layout/vList5"/>
    <dgm:cxn modelId="{C7784980-ACC3-412F-B175-C85B267E7CB0}" type="presParOf" srcId="{09985013-300B-46B2-8C10-22E07A288F02}" destId="{AC09517C-9D0C-4523-BC7B-2C5B43247FD6}" srcOrd="1" destOrd="0" presId="urn:microsoft.com/office/officeart/2005/8/layout/vList5"/>
    <dgm:cxn modelId="{926C5316-9F1A-4857-B9D5-53FEDD2E6466}" type="presParOf" srcId="{09985013-300B-46B2-8C10-22E07A288F02}" destId="{9F35B954-ECB2-446F-B8ED-525F1CCF1A49}" srcOrd="2" destOrd="0" presId="urn:microsoft.com/office/officeart/2005/8/layout/vList5"/>
    <dgm:cxn modelId="{522D401F-514D-4C33-9090-66092411F62A}" type="presParOf" srcId="{9F35B954-ECB2-446F-B8ED-525F1CCF1A49}" destId="{A2402285-545C-49BE-9A79-3FBA56B4986F}" srcOrd="0" destOrd="0" presId="urn:microsoft.com/office/officeart/2005/8/layout/vList5"/>
    <dgm:cxn modelId="{C66800DB-A0A1-4A8A-964E-9B63DA9CF6C6}" type="presParOf" srcId="{9F35B954-ECB2-446F-B8ED-525F1CCF1A49}" destId="{4AA7A667-57F9-47BE-B693-6C53AA37C93B}" srcOrd="1" destOrd="0" presId="urn:microsoft.com/office/officeart/2005/8/layout/vList5"/>
    <dgm:cxn modelId="{010E29FF-B5F6-4687-8116-110995FF28B3}" type="presParOf" srcId="{09985013-300B-46B2-8C10-22E07A288F02}" destId="{1FD9C045-9CFB-470C-B7CC-0549B6CA6578}" srcOrd="3" destOrd="0" presId="urn:microsoft.com/office/officeart/2005/8/layout/vList5"/>
    <dgm:cxn modelId="{3D6E855C-902A-480B-894A-AC816071F8C7}" type="presParOf" srcId="{09985013-300B-46B2-8C10-22E07A288F02}" destId="{116DA28C-67A3-4C09-B40E-1A2E810A87A6}" srcOrd="4" destOrd="0" presId="urn:microsoft.com/office/officeart/2005/8/layout/vList5"/>
    <dgm:cxn modelId="{1BF7C59A-1A83-4562-9C5D-DB2C90A734BC}" type="presParOf" srcId="{116DA28C-67A3-4C09-B40E-1A2E810A87A6}" destId="{61045824-67D1-4021-9653-481991AF54F8}" srcOrd="0" destOrd="0" presId="urn:microsoft.com/office/officeart/2005/8/layout/vList5"/>
    <dgm:cxn modelId="{501DE260-6701-4668-A674-E5231F6B0512}" type="presParOf" srcId="{116DA28C-67A3-4C09-B40E-1A2E810A87A6}" destId="{966C3A80-D7EC-4BFA-BFAB-CD06205FE0E4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E7478A37-B3EB-48B7-BD51-04219EE951AC}" type="doc">
      <dgm:prSet loTypeId="urn:microsoft.com/office/officeart/2005/8/layout/matrix3" loCatId="matrix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IN"/>
        </a:p>
      </dgm:t>
    </dgm:pt>
    <dgm:pt modelId="{22CBBAA5-DB8A-4C48-9547-9D17E5037DA8}">
      <dgm:prSet/>
      <dgm:spPr/>
      <dgm:t>
        <a:bodyPr/>
        <a:lstStyle/>
        <a:p>
          <a:pPr rtl="0"/>
          <a:r>
            <a:rPr lang="en-US" b="0" i="0" baseline="0" dirty="0" smtClean="0"/>
            <a:t>Information Exchange Volume</a:t>
          </a:r>
          <a:endParaRPr lang="en-IN" dirty="0"/>
        </a:p>
      </dgm:t>
    </dgm:pt>
    <dgm:pt modelId="{67307E11-6A3A-41FC-994E-9AF57B53FFDD}" type="parTrans" cxnId="{F4930B83-DB54-47EE-98B2-9E240BBFB1C9}">
      <dgm:prSet/>
      <dgm:spPr/>
      <dgm:t>
        <a:bodyPr/>
        <a:lstStyle/>
        <a:p>
          <a:endParaRPr lang="en-IN"/>
        </a:p>
      </dgm:t>
    </dgm:pt>
    <dgm:pt modelId="{607A3639-56D5-4F85-9950-08C64A9B11A7}" type="sibTrans" cxnId="{F4930B83-DB54-47EE-98B2-9E240BBFB1C9}">
      <dgm:prSet/>
      <dgm:spPr/>
      <dgm:t>
        <a:bodyPr/>
        <a:lstStyle/>
        <a:p>
          <a:endParaRPr lang="en-IN"/>
        </a:p>
      </dgm:t>
    </dgm:pt>
    <dgm:pt modelId="{A88A580B-0925-4F6D-AF74-69C5D8F3DF41}">
      <dgm:prSet/>
      <dgm:spPr/>
      <dgm:t>
        <a:bodyPr/>
        <a:lstStyle/>
        <a:p>
          <a:pPr rtl="0"/>
          <a:r>
            <a:rPr lang="en-US" b="0" i="0" baseline="0" dirty="0" smtClean="0"/>
            <a:t>Storage Requirements</a:t>
          </a:r>
          <a:endParaRPr lang="en-IN" dirty="0"/>
        </a:p>
      </dgm:t>
    </dgm:pt>
    <dgm:pt modelId="{1FFC3400-26C6-4BC7-BB73-3A836C887FF8}" type="parTrans" cxnId="{AB50628A-E25E-453A-8FAC-8475DFA3727A}">
      <dgm:prSet/>
      <dgm:spPr/>
      <dgm:t>
        <a:bodyPr/>
        <a:lstStyle/>
        <a:p>
          <a:endParaRPr lang="en-IN"/>
        </a:p>
      </dgm:t>
    </dgm:pt>
    <dgm:pt modelId="{5F82A293-B0EA-4480-B87D-0282727C7A30}" type="sibTrans" cxnId="{AB50628A-E25E-453A-8FAC-8475DFA3727A}">
      <dgm:prSet/>
      <dgm:spPr/>
      <dgm:t>
        <a:bodyPr/>
        <a:lstStyle/>
        <a:p>
          <a:endParaRPr lang="en-IN"/>
        </a:p>
      </dgm:t>
    </dgm:pt>
    <dgm:pt modelId="{1B7B11D9-13F2-4475-BCA3-85204D7333EB}">
      <dgm:prSet/>
      <dgm:spPr/>
      <dgm:t>
        <a:bodyPr/>
        <a:lstStyle/>
        <a:p>
          <a:pPr rtl="0"/>
          <a:r>
            <a:rPr lang="en-US" b="0" i="0" baseline="0" dirty="0" smtClean="0"/>
            <a:t>(Re-) Computation Frequency</a:t>
          </a:r>
          <a:endParaRPr lang="en-IN" dirty="0"/>
        </a:p>
      </dgm:t>
    </dgm:pt>
    <dgm:pt modelId="{0DFAE18A-D3AB-470A-A9DD-EF4AC6958E99}" type="parTrans" cxnId="{2D805675-3077-46DC-AF40-8D49C3D6C781}">
      <dgm:prSet/>
      <dgm:spPr/>
      <dgm:t>
        <a:bodyPr/>
        <a:lstStyle/>
        <a:p>
          <a:endParaRPr lang="en-IN"/>
        </a:p>
      </dgm:t>
    </dgm:pt>
    <dgm:pt modelId="{D5DD762A-18C9-48D6-95EF-4273CEFE9305}" type="sibTrans" cxnId="{2D805675-3077-46DC-AF40-8D49C3D6C781}">
      <dgm:prSet/>
      <dgm:spPr/>
      <dgm:t>
        <a:bodyPr/>
        <a:lstStyle/>
        <a:p>
          <a:endParaRPr lang="en-IN"/>
        </a:p>
      </dgm:t>
    </dgm:pt>
    <dgm:pt modelId="{15E9098A-0654-4AF4-97B5-1596FB31E493}">
      <dgm:prSet/>
      <dgm:spPr/>
      <dgm:t>
        <a:bodyPr/>
        <a:lstStyle/>
        <a:p>
          <a:pPr rtl="0"/>
          <a:r>
            <a:rPr lang="en-US" b="0" i="0" baseline="0" dirty="0" smtClean="0"/>
            <a:t>Volume of information processing</a:t>
          </a:r>
          <a:endParaRPr lang="en-IN" dirty="0"/>
        </a:p>
      </dgm:t>
    </dgm:pt>
    <dgm:pt modelId="{EE72B9E2-821B-413D-8B42-18537DD1F909}" type="parTrans" cxnId="{9425E71F-9CC1-4589-891D-6E39DA928E19}">
      <dgm:prSet/>
      <dgm:spPr/>
      <dgm:t>
        <a:bodyPr/>
        <a:lstStyle/>
        <a:p>
          <a:endParaRPr lang="en-IN"/>
        </a:p>
      </dgm:t>
    </dgm:pt>
    <dgm:pt modelId="{87D20EA1-ECE4-476F-8BEF-D624F28B7F02}" type="sibTrans" cxnId="{9425E71F-9CC1-4589-891D-6E39DA928E19}">
      <dgm:prSet/>
      <dgm:spPr/>
      <dgm:t>
        <a:bodyPr/>
        <a:lstStyle/>
        <a:p>
          <a:endParaRPr lang="en-IN"/>
        </a:p>
      </dgm:t>
    </dgm:pt>
    <dgm:pt modelId="{2319E5CB-9C05-44E5-A674-2F14E141EC12}" type="pres">
      <dgm:prSet presAssocID="{E7478A37-B3EB-48B7-BD51-04219EE951AC}" presName="matrix" presStyleCnt="0">
        <dgm:presLayoutVars>
          <dgm:chMax val="1"/>
          <dgm:dir/>
          <dgm:resizeHandles val="exact"/>
        </dgm:presLayoutVars>
      </dgm:prSet>
      <dgm:spPr/>
      <dgm:t>
        <a:bodyPr/>
        <a:lstStyle/>
        <a:p>
          <a:endParaRPr lang="en-IN"/>
        </a:p>
      </dgm:t>
    </dgm:pt>
    <dgm:pt modelId="{E2BD9103-60D2-4D90-8D1D-A41C14E0F90D}" type="pres">
      <dgm:prSet presAssocID="{E7478A37-B3EB-48B7-BD51-04219EE951AC}" presName="diamond" presStyleLbl="bgShp" presStyleIdx="0" presStyleCnt="1"/>
      <dgm:spPr/>
    </dgm:pt>
    <dgm:pt modelId="{A76D8FCD-C053-4CA1-B30F-C653AA5B4D79}" type="pres">
      <dgm:prSet presAssocID="{E7478A37-B3EB-48B7-BD51-04219EE951AC}" presName="quad1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11E6D5BC-4E6A-4607-9ECF-C0F29EEA875E}" type="pres">
      <dgm:prSet presAssocID="{E7478A37-B3EB-48B7-BD51-04219EE951AC}" presName="quad2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FB8461F6-8844-40B0-B2D5-B777FFE43357}" type="pres">
      <dgm:prSet presAssocID="{E7478A37-B3EB-48B7-BD51-04219EE951AC}" presName="quad3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9C124CB5-3D09-439E-8AF9-B58EA04F5C51}" type="pres">
      <dgm:prSet presAssocID="{E7478A37-B3EB-48B7-BD51-04219EE951AC}" presName="quad4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IN"/>
        </a:p>
      </dgm:t>
    </dgm:pt>
  </dgm:ptLst>
  <dgm:cxnLst>
    <dgm:cxn modelId="{085D1097-7371-45CE-B6ED-052DBBF0EDFF}" type="presOf" srcId="{15E9098A-0654-4AF4-97B5-1596FB31E493}" destId="{9C124CB5-3D09-439E-8AF9-B58EA04F5C51}" srcOrd="0" destOrd="0" presId="urn:microsoft.com/office/officeart/2005/8/layout/matrix3"/>
    <dgm:cxn modelId="{9425E71F-9CC1-4589-891D-6E39DA928E19}" srcId="{E7478A37-B3EB-48B7-BD51-04219EE951AC}" destId="{15E9098A-0654-4AF4-97B5-1596FB31E493}" srcOrd="3" destOrd="0" parTransId="{EE72B9E2-821B-413D-8B42-18537DD1F909}" sibTransId="{87D20EA1-ECE4-476F-8BEF-D624F28B7F02}"/>
    <dgm:cxn modelId="{74476651-4CA0-420B-A969-D1B52070C207}" type="presOf" srcId="{E7478A37-B3EB-48B7-BD51-04219EE951AC}" destId="{2319E5CB-9C05-44E5-A674-2F14E141EC12}" srcOrd="0" destOrd="0" presId="urn:microsoft.com/office/officeart/2005/8/layout/matrix3"/>
    <dgm:cxn modelId="{2D805675-3077-46DC-AF40-8D49C3D6C781}" srcId="{E7478A37-B3EB-48B7-BD51-04219EE951AC}" destId="{1B7B11D9-13F2-4475-BCA3-85204D7333EB}" srcOrd="2" destOrd="0" parTransId="{0DFAE18A-D3AB-470A-A9DD-EF4AC6958E99}" sibTransId="{D5DD762A-18C9-48D6-95EF-4273CEFE9305}"/>
    <dgm:cxn modelId="{20A72726-D171-45AF-92DF-F8AC900C8EAB}" type="presOf" srcId="{22CBBAA5-DB8A-4C48-9547-9D17E5037DA8}" destId="{A76D8FCD-C053-4CA1-B30F-C653AA5B4D79}" srcOrd="0" destOrd="0" presId="urn:microsoft.com/office/officeart/2005/8/layout/matrix3"/>
    <dgm:cxn modelId="{F4930B83-DB54-47EE-98B2-9E240BBFB1C9}" srcId="{E7478A37-B3EB-48B7-BD51-04219EE951AC}" destId="{22CBBAA5-DB8A-4C48-9547-9D17E5037DA8}" srcOrd="0" destOrd="0" parTransId="{67307E11-6A3A-41FC-994E-9AF57B53FFDD}" sibTransId="{607A3639-56D5-4F85-9950-08C64A9B11A7}"/>
    <dgm:cxn modelId="{1755725B-6691-4895-919D-8B0ABA9D487A}" type="presOf" srcId="{A88A580B-0925-4F6D-AF74-69C5D8F3DF41}" destId="{11E6D5BC-4E6A-4607-9ECF-C0F29EEA875E}" srcOrd="0" destOrd="0" presId="urn:microsoft.com/office/officeart/2005/8/layout/matrix3"/>
    <dgm:cxn modelId="{AB50628A-E25E-453A-8FAC-8475DFA3727A}" srcId="{E7478A37-B3EB-48B7-BD51-04219EE951AC}" destId="{A88A580B-0925-4F6D-AF74-69C5D8F3DF41}" srcOrd="1" destOrd="0" parTransId="{1FFC3400-26C6-4BC7-BB73-3A836C887FF8}" sibTransId="{5F82A293-B0EA-4480-B87D-0282727C7A30}"/>
    <dgm:cxn modelId="{88F99988-BAF6-4F18-8627-B7B82181BF41}" type="presOf" srcId="{1B7B11D9-13F2-4475-BCA3-85204D7333EB}" destId="{FB8461F6-8844-40B0-B2D5-B777FFE43357}" srcOrd="0" destOrd="0" presId="urn:microsoft.com/office/officeart/2005/8/layout/matrix3"/>
    <dgm:cxn modelId="{35AB8594-E27E-45D9-B781-FF0C4B293C4F}" type="presParOf" srcId="{2319E5CB-9C05-44E5-A674-2F14E141EC12}" destId="{E2BD9103-60D2-4D90-8D1D-A41C14E0F90D}" srcOrd="0" destOrd="0" presId="urn:microsoft.com/office/officeart/2005/8/layout/matrix3"/>
    <dgm:cxn modelId="{8AC2FF93-59F0-4CC2-BF12-7F8064A80DD4}" type="presParOf" srcId="{2319E5CB-9C05-44E5-A674-2F14E141EC12}" destId="{A76D8FCD-C053-4CA1-B30F-C653AA5B4D79}" srcOrd="1" destOrd="0" presId="urn:microsoft.com/office/officeart/2005/8/layout/matrix3"/>
    <dgm:cxn modelId="{36816D75-2D39-4302-A44B-8F191B8E0D0F}" type="presParOf" srcId="{2319E5CB-9C05-44E5-A674-2F14E141EC12}" destId="{11E6D5BC-4E6A-4607-9ECF-C0F29EEA875E}" srcOrd="2" destOrd="0" presId="urn:microsoft.com/office/officeart/2005/8/layout/matrix3"/>
    <dgm:cxn modelId="{A108F24E-48FD-4AF7-90C3-51A155CB0EFA}" type="presParOf" srcId="{2319E5CB-9C05-44E5-A674-2F14E141EC12}" destId="{FB8461F6-8844-40B0-B2D5-B777FFE43357}" srcOrd="3" destOrd="0" presId="urn:microsoft.com/office/officeart/2005/8/layout/matrix3"/>
    <dgm:cxn modelId="{F22669E0-EDD3-491D-9350-1C55E9BC8620}" type="presParOf" srcId="{2319E5CB-9C05-44E5-A674-2F14E141EC12}" destId="{9C124CB5-3D09-439E-8AF9-B58EA04F5C51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E7478A37-B3EB-48B7-BD51-04219EE951AC}" type="doc">
      <dgm:prSet loTypeId="urn:microsoft.com/office/officeart/2005/8/layout/matrix3" loCatId="matrix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IN"/>
        </a:p>
      </dgm:t>
    </dgm:pt>
    <dgm:pt modelId="{22CBBAA5-DB8A-4C48-9547-9D17E5037DA8}">
      <dgm:prSet/>
      <dgm:spPr/>
      <dgm:t>
        <a:bodyPr/>
        <a:lstStyle/>
        <a:p>
          <a:pPr rtl="0"/>
          <a:r>
            <a:rPr lang="en-US" dirty="0" smtClean="0"/>
            <a:t>Slandering / Bad-Mouthing Attack</a:t>
          </a:r>
          <a:endParaRPr lang="en-IN" dirty="0"/>
        </a:p>
      </dgm:t>
    </dgm:pt>
    <dgm:pt modelId="{67307E11-6A3A-41FC-994E-9AF57B53FFDD}" type="parTrans" cxnId="{F4930B83-DB54-47EE-98B2-9E240BBFB1C9}">
      <dgm:prSet/>
      <dgm:spPr/>
      <dgm:t>
        <a:bodyPr/>
        <a:lstStyle/>
        <a:p>
          <a:endParaRPr lang="en-IN"/>
        </a:p>
      </dgm:t>
    </dgm:pt>
    <dgm:pt modelId="{607A3639-56D5-4F85-9950-08C64A9B11A7}" type="sibTrans" cxnId="{F4930B83-DB54-47EE-98B2-9E240BBFB1C9}">
      <dgm:prSet/>
      <dgm:spPr/>
      <dgm:t>
        <a:bodyPr/>
        <a:lstStyle/>
        <a:p>
          <a:endParaRPr lang="en-IN"/>
        </a:p>
      </dgm:t>
    </dgm:pt>
    <dgm:pt modelId="{A88A580B-0925-4F6D-AF74-69C5D8F3DF41}">
      <dgm:prSet/>
      <dgm:spPr/>
      <dgm:t>
        <a:bodyPr/>
        <a:lstStyle/>
        <a:p>
          <a:pPr rtl="0"/>
          <a:r>
            <a:rPr lang="en-US" dirty="0" smtClean="0"/>
            <a:t>Sybil Attack</a:t>
          </a:r>
          <a:endParaRPr lang="en-IN" dirty="0"/>
        </a:p>
      </dgm:t>
    </dgm:pt>
    <dgm:pt modelId="{1FFC3400-26C6-4BC7-BB73-3A836C887FF8}" type="parTrans" cxnId="{AB50628A-E25E-453A-8FAC-8475DFA3727A}">
      <dgm:prSet/>
      <dgm:spPr/>
      <dgm:t>
        <a:bodyPr/>
        <a:lstStyle/>
        <a:p>
          <a:endParaRPr lang="en-IN"/>
        </a:p>
      </dgm:t>
    </dgm:pt>
    <dgm:pt modelId="{5F82A293-B0EA-4480-B87D-0282727C7A30}" type="sibTrans" cxnId="{AB50628A-E25E-453A-8FAC-8475DFA3727A}">
      <dgm:prSet/>
      <dgm:spPr/>
      <dgm:t>
        <a:bodyPr/>
        <a:lstStyle/>
        <a:p>
          <a:endParaRPr lang="en-IN"/>
        </a:p>
      </dgm:t>
    </dgm:pt>
    <dgm:pt modelId="{1B7B11D9-13F2-4475-BCA3-85204D7333EB}">
      <dgm:prSet/>
      <dgm:spPr/>
      <dgm:t>
        <a:bodyPr/>
        <a:lstStyle/>
        <a:p>
          <a:pPr rtl="0"/>
          <a:r>
            <a:rPr lang="en-US" dirty="0" smtClean="0"/>
            <a:t>On-Off Attack</a:t>
          </a:r>
          <a:endParaRPr lang="en-IN" dirty="0"/>
        </a:p>
      </dgm:t>
    </dgm:pt>
    <dgm:pt modelId="{0DFAE18A-D3AB-470A-A9DD-EF4AC6958E99}" type="parTrans" cxnId="{2D805675-3077-46DC-AF40-8D49C3D6C781}">
      <dgm:prSet/>
      <dgm:spPr/>
      <dgm:t>
        <a:bodyPr/>
        <a:lstStyle/>
        <a:p>
          <a:endParaRPr lang="en-IN"/>
        </a:p>
      </dgm:t>
    </dgm:pt>
    <dgm:pt modelId="{D5DD762A-18C9-48D6-95EF-4273CEFE9305}" type="sibTrans" cxnId="{2D805675-3077-46DC-AF40-8D49C3D6C781}">
      <dgm:prSet/>
      <dgm:spPr/>
      <dgm:t>
        <a:bodyPr/>
        <a:lstStyle/>
        <a:p>
          <a:endParaRPr lang="en-IN"/>
        </a:p>
      </dgm:t>
    </dgm:pt>
    <dgm:pt modelId="{15E9098A-0654-4AF4-97B5-1596FB31E493}">
      <dgm:prSet/>
      <dgm:spPr/>
      <dgm:t>
        <a:bodyPr/>
        <a:lstStyle/>
        <a:p>
          <a:pPr rtl="0"/>
          <a:r>
            <a:rPr lang="en-US" dirty="0" smtClean="0"/>
            <a:t>Ballot Stuffing Attack</a:t>
          </a:r>
          <a:endParaRPr lang="en-IN" dirty="0"/>
        </a:p>
      </dgm:t>
    </dgm:pt>
    <dgm:pt modelId="{EE72B9E2-821B-413D-8B42-18537DD1F909}" type="parTrans" cxnId="{9425E71F-9CC1-4589-891D-6E39DA928E19}">
      <dgm:prSet/>
      <dgm:spPr/>
      <dgm:t>
        <a:bodyPr/>
        <a:lstStyle/>
        <a:p>
          <a:endParaRPr lang="en-IN"/>
        </a:p>
      </dgm:t>
    </dgm:pt>
    <dgm:pt modelId="{87D20EA1-ECE4-476F-8BEF-D624F28B7F02}" type="sibTrans" cxnId="{9425E71F-9CC1-4589-891D-6E39DA928E19}">
      <dgm:prSet/>
      <dgm:spPr/>
      <dgm:t>
        <a:bodyPr/>
        <a:lstStyle/>
        <a:p>
          <a:endParaRPr lang="en-IN"/>
        </a:p>
      </dgm:t>
    </dgm:pt>
    <dgm:pt modelId="{2319E5CB-9C05-44E5-A674-2F14E141EC12}" type="pres">
      <dgm:prSet presAssocID="{E7478A37-B3EB-48B7-BD51-04219EE951AC}" presName="matrix" presStyleCnt="0">
        <dgm:presLayoutVars>
          <dgm:chMax val="1"/>
          <dgm:dir/>
          <dgm:resizeHandles val="exact"/>
        </dgm:presLayoutVars>
      </dgm:prSet>
      <dgm:spPr/>
      <dgm:t>
        <a:bodyPr/>
        <a:lstStyle/>
        <a:p>
          <a:endParaRPr lang="en-IN"/>
        </a:p>
      </dgm:t>
    </dgm:pt>
    <dgm:pt modelId="{E2BD9103-60D2-4D90-8D1D-A41C14E0F90D}" type="pres">
      <dgm:prSet presAssocID="{E7478A37-B3EB-48B7-BD51-04219EE951AC}" presName="diamond" presStyleLbl="bgShp" presStyleIdx="0" presStyleCnt="1"/>
      <dgm:spPr/>
    </dgm:pt>
    <dgm:pt modelId="{A76D8FCD-C053-4CA1-B30F-C653AA5B4D79}" type="pres">
      <dgm:prSet presAssocID="{E7478A37-B3EB-48B7-BD51-04219EE951AC}" presName="quad1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11E6D5BC-4E6A-4607-9ECF-C0F29EEA875E}" type="pres">
      <dgm:prSet presAssocID="{E7478A37-B3EB-48B7-BD51-04219EE951AC}" presName="quad2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FB8461F6-8844-40B0-B2D5-B777FFE43357}" type="pres">
      <dgm:prSet presAssocID="{E7478A37-B3EB-48B7-BD51-04219EE951AC}" presName="quad3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9C124CB5-3D09-439E-8AF9-B58EA04F5C51}" type="pres">
      <dgm:prSet presAssocID="{E7478A37-B3EB-48B7-BD51-04219EE951AC}" presName="quad4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IN"/>
        </a:p>
      </dgm:t>
    </dgm:pt>
  </dgm:ptLst>
  <dgm:cxnLst>
    <dgm:cxn modelId="{482466E9-1FAE-4AE4-95F4-9362E35FA485}" type="presOf" srcId="{A88A580B-0925-4F6D-AF74-69C5D8F3DF41}" destId="{11E6D5BC-4E6A-4607-9ECF-C0F29EEA875E}" srcOrd="0" destOrd="0" presId="urn:microsoft.com/office/officeart/2005/8/layout/matrix3"/>
    <dgm:cxn modelId="{0D290D5A-1C55-4617-97BC-089BC7D7A137}" type="presOf" srcId="{E7478A37-B3EB-48B7-BD51-04219EE951AC}" destId="{2319E5CB-9C05-44E5-A674-2F14E141EC12}" srcOrd="0" destOrd="0" presId="urn:microsoft.com/office/officeart/2005/8/layout/matrix3"/>
    <dgm:cxn modelId="{9425E71F-9CC1-4589-891D-6E39DA928E19}" srcId="{E7478A37-B3EB-48B7-BD51-04219EE951AC}" destId="{15E9098A-0654-4AF4-97B5-1596FB31E493}" srcOrd="3" destOrd="0" parTransId="{EE72B9E2-821B-413D-8B42-18537DD1F909}" sibTransId="{87D20EA1-ECE4-476F-8BEF-D624F28B7F02}"/>
    <dgm:cxn modelId="{0200B130-634F-49D4-9263-9EEFB539C18E}" type="presOf" srcId="{15E9098A-0654-4AF4-97B5-1596FB31E493}" destId="{9C124CB5-3D09-439E-8AF9-B58EA04F5C51}" srcOrd="0" destOrd="0" presId="urn:microsoft.com/office/officeart/2005/8/layout/matrix3"/>
    <dgm:cxn modelId="{2D805675-3077-46DC-AF40-8D49C3D6C781}" srcId="{E7478A37-B3EB-48B7-BD51-04219EE951AC}" destId="{1B7B11D9-13F2-4475-BCA3-85204D7333EB}" srcOrd="2" destOrd="0" parTransId="{0DFAE18A-D3AB-470A-A9DD-EF4AC6958E99}" sibTransId="{D5DD762A-18C9-48D6-95EF-4273CEFE9305}"/>
    <dgm:cxn modelId="{F4930B83-DB54-47EE-98B2-9E240BBFB1C9}" srcId="{E7478A37-B3EB-48B7-BD51-04219EE951AC}" destId="{22CBBAA5-DB8A-4C48-9547-9D17E5037DA8}" srcOrd="0" destOrd="0" parTransId="{67307E11-6A3A-41FC-994E-9AF57B53FFDD}" sibTransId="{607A3639-56D5-4F85-9950-08C64A9B11A7}"/>
    <dgm:cxn modelId="{8A85365A-D73D-4CC4-962E-91BD021E0DE1}" type="presOf" srcId="{1B7B11D9-13F2-4475-BCA3-85204D7333EB}" destId="{FB8461F6-8844-40B0-B2D5-B777FFE43357}" srcOrd="0" destOrd="0" presId="urn:microsoft.com/office/officeart/2005/8/layout/matrix3"/>
    <dgm:cxn modelId="{FA8D8138-D4D9-4D40-8F1B-21FE3F79F90F}" type="presOf" srcId="{22CBBAA5-DB8A-4C48-9547-9D17E5037DA8}" destId="{A76D8FCD-C053-4CA1-B30F-C653AA5B4D79}" srcOrd="0" destOrd="0" presId="urn:microsoft.com/office/officeart/2005/8/layout/matrix3"/>
    <dgm:cxn modelId="{AB50628A-E25E-453A-8FAC-8475DFA3727A}" srcId="{E7478A37-B3EB-48B7-BD51-04219EE951AC}" destId="{A88A580B-0925-4F6D-AF74-69C5D8F3DF41}" srcOrd="1" destOrd="0" parTransId="{1FFC3400-26C6-4BC7-BB73-3A836C887FF8}" sibTransId="{5F82A293-B0EA-4480-B87D-0282727C7A30}"/>
    <dgm:cxn modelId="{4491DF5E-5454-498A-BAD6-27DB4D33C022}" type="presParOf" srcId="{2319E5CB-9C05-44E5-A674-2F14E141EC12}" destId="{E2BD9103-60D2-4D90-8D1D-A41C14E0F90D}" srcOrd="0" destOrd="0" presId="urn:microsoft.com/office/officeart/2005/8/layout/matrix3"/>
    <dgm:cxn modelId="{5A7D233C-6FD9-4613-8DA1-12195C276FCC}" type="presParOf" srcId="{2319E5CB-9C05-44E5-A674-2F14E141EC12}" destId="{A76D8FCD-C053-4CA1-B30F-C653AA5B4D79}" srcOrd="1" destOrd="0" presId="urn:microsoft.com/office/officeart/2005/8/layout/matrix3"/>
    <dgm:cxn modelId="{C9858CE5-91A8-4B06-BBFD-4678654E3577}" type="presParOf" srcId="{2319E5CB-9C05-44E5-A674-2F14E141EC12}" destId="{11E6D5BC-4E6A-4607-9ECF-C0F29EEA875E}" srcOrd="2" destOrd="0" presId="urn:microsoft.com/office/officeart/2005/8/layout/matrix3"/>
    <dgm:cxn modelId="{0BB50535-38F4-46E2-842B-F2CC42112AF0}" type="presParOf" srcId="{2319E5CB-9C05-44E5-A674-2F14E141EC12}" destId="{FB8461F6-8844-40B0-B2D5-B777FFE43357}" srcOrd="3" destOrd="0" presId="urn:microsoft.com/office/officeart/2005/8/layout/matrix3"/>
    <dgm:cxn modelId="{60D9F430-2015-4831-BCAA-13D366951224}" type="presParOf" srcId="{2319E5CB-9C05-44E5-A674-2F14E141EC12}" destId="{9C124CB5-3D09-439E-8AF9-B58EA04F5C51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2CB5A9-4B6D-4492-AF5D-FB6D85A568DE}">
      <dsp:nvSpPr>
        <dsp:cNvPr id="0" name=""/>
        <dsp:cNvSpPr/>
      </dsp:nvSpPr>
      <dsp:spPr>
        <a:xfrm>
          <a:off x="0" y="2002"/>
          <a:ext cx="348182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A2A052F-6D24-4B9E-8BF7-CFDC486817C9}">
      <dsp:nvSpPr>
        <dsp:cNvPr id="0" name=""/>
        <dsp:cNvSpPr/>
      </dsp:nvSpPr>
      <dsp:spPr>
        <a:xfrm>
          <a:off x="0" y="2002"/>
          <a:ext cx="3481822" cy="13659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b="1" kern="1200" dirty="0">
              <a:solidFill>
                <a:schemeClr val="accent6"/>
              </a:solidFill>
            </a:rPr>
            <a:t>Trust</a:t>
          </a:r>
          <a:r>
            <a:rPr lang="en-US" sz="2600" kern="1200" dirty="0"/>
            <a:t> is the basis of all interactions</a:t>
          </a:r>
          <a:endParaRPr lang="en-GB" sz="2600" kern="1200" dirty="0"/>
        </a:p>
      </dsp:txBody>
      <dsp:txXfrm>
        <a:off x="0" y="2002"/>
        <a:ext cx="3481822" cy="1365971"/>
      </dsp:txXfrm>
    </dsp:sp>
    <dsp:sp modelId="{3E1992DF-0B13-4AC3-8B99-FBAC6AAA90CB}">
      <dsp:nvSpPr>
        <dsp:cNvPr id="0" name=""/>
        <dsp:cNvSpPr/>
      </dsp:nvSpPr>
      <dsp:spPr>
        <a:xfrm>
          <a:off x="0" y="1367974"/>
          <a:ext cx="348182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46DE1CE-B7DC-4DAC-847C-255546FCC353}">
      <dsp:nvSpPr>
        <dsp:cNvPr id="0" name=""/>
        <dsp:cNvSpPr/>
      </dsp:nvSpPr>
      <dsp:spPr>
        <a:xfrm>
          <a:off x="0" y="1367974"/>
          <a:ext cx="3481822" cy="13659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b="1" kern="1200" dirty="0">
              <a:solidFill>
                <a:schemeClr val="accent2"/>
              </a:solidFill>
            </a:rPr>
            <a:t>Influence</a:t>
          </a:r>
          <a:r>
            <a:rPr lang="en-US" sz="2600" kern="1200" dirty="0"/>
            <a:t> is a tool that triggers </a:t>
          </a:r>
          <a:r>
            <a:rPr lang="en-US" sz="2600" b="1" kern="1200" dirty="0">
              <a:solidFill>
                <a:schemeClr val="accent6"/>
              </a:solidFill>
            </a:rPr>
            <a:t>Trust</a:t>
          </a:r>
          <a:endParaRPr lang="en-GB" sz="2600" b="1" kern="1200" dirty="0">
            <a:solidFill>
              <a:schemeClr val="accent6"/>
            </a:solidFill>
          </a:endParaRPr>
        </a:p>
      </dsp:txBody>
      <dsp:txXfrm>
        <a:off x="0" y="1367974"/>
        <a:ext cx="3481822" cy="1365971"/>
      </dsp:txXfrm>
    </dsp:sp>
    <dsp:sp modelId="{CF84D9FF-8C36-4471-A316-1E1842848AEB}">
      <dsp:nvSpPr>
        <dsp:cNvPr id="0" name=""/>
        <dsp:cNvSpPr/>
      </dsp:nvSpPr>
      <dsp:spPr>
        <a:xfrm>
          <a:off x="0" y="2733946"/>
          <a:ext cx="348182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249A4C-397E-4CF5-BEA6-6CE5F628A6E4}">
      <dsp:nvSpPr>
        <dsp:cNvPr id="0" name=""/>
        <dsp:cNvSpPr/>
      </dsp:nvSpPr>
      <dsp:spPr>
        <a:xfrm>
          <a:off x="0" y="2733946"/>
          <a:ext cx="3481822" cy="13659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b="1" kern="1200" dirty="0">
              <a:solidFill>
                <a:schemeClr val="accent1"/>
              </a:solidFill>
            </a:rPr>
            <a:t>Recommendation</a:t>
          </a:r>
          <a:r>
            <a:rPr lang="en-US" sz="2600" kern="1200" dirty="0"/>
            <a:t> is a method for propagation of </a:t>
          </a:r>
          <a:r>
            <a:rPr lang="en-US" sz="2600" b="1" kern="1200" dirty="0">
              <a:solidFill>
                <a:schemeClr val="accent2"/>
              </a:solidFill>
            </a:rPr>
            <a:t>Influence</a:t>
          </a:r>
          <a:endParaRPr lang="en-GB" sz="2600" b="1" kern="1200" dirty="0">
            <a:solidFill>
              <a:schemeClr val="accent2"/>
            </a:solidFill>
          </a:endParaRPr>
        </a:p>
      </dsp:txBody>
      <dsp:txXfrm>
        <a:off x="0" y="2733946"/>
        <a:ext cx="3481822" cy="136597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2CEAB6-E98F-4558-AD72-75562B133F5E}">
      <dsp:nvSpPr>
        <dsp:cNvPr id="0" name=""/>
        <dsp:cNvSpPr/>
      </dsp:nvSpPr>
      <dsp:spPr>
        <a:xfrm>
          <a:off x="0" y="3034"/>
          <a:ext cx="4869656" cy="526500"/>
        </a:xfrm>
        <a:prstGeom prst="roundRect">
          <a:avLst/>
        </a:prstGeom>
        <a:solidFill>
          <a:schemeClr val="accent5"/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In OSNs:</a:t>
          </a:r>
        </a:p>
      </dsp:txBody>
      <dsp:txXfrm>
        <a:off x="25702" y="28736"/>
        <a:ext cx="4818252" cy="475096"/>
      </dsp:txXfrm>
    </dsp:sp>
    <dsp:sp modelId="{A870DC75-2EC2-449A-A25E-4BFD22955E4E}">
      <dsp:nvSpPr>
        <dsp:cNvPr id="0" name=""/>
        <dsp:cNvSpPr/>
      </dsp:nvSpPr>
      <dsp:spPr>
        <a:xfrm>
          <a:off x="0" y="529534"/>
          <a:ext cx="4869656" cy="14037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4612" tIns="19050" rIns="106680" bIns="1905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200" kern="1200" dirty="0"/>
            <a:t>Interaction-based Methods for Tie-strength Measurement</a:t>
          </a:r>
        </a:p>
        <a:p>
          <a:pPr marL="228600" lvl="2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200" i="1" kern="1200" dirty="0"/>
            <a:t>“</a:t>
          </a:r>
          <a:r>
            <a:rPr lang="en-US" sz="1200" b="1" i="1" kern="1200" dirty="0">
              <a:solidFill>
                <a:schemeClr val="accent6"/>
              </a:solidFill>
            </a:rPr>
            <a:t>Trust</a:t>
          </a:r>
          <a:r>
            <a:rPr lang="en-US" sz="1200" b="1" i="1" kern="1200" dirty="0"/>
            <a:t> </a:t>
          </a:r>
          <a:r>
            <a:rPr lang="en-US" sz="1200" i="1" kern="1200" dirty="0"/>
            <a:t>is the basis of all Interactions”</a:t>
          </a:r>
          <a:endParaRPr lang="en-US" sz="1200" kern="1200" dirty="0"/>
        </a:p>
        <a:p>
          <a:pPr marL="228600" lvl="2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200" kern="1200" dirty="0"/>
            <a:t>More interactions =&gt; higher Trust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200" b="1" kern="1200" dirty="0"/>
            <a:t>Advantages</a:t>
          </a:r>
          <a:r>
            <a:rPr lang="en-US" sz="1200" kern="1200" dirty="0"/>
            <a:t>: Higher-accuracy; Dynamic updation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200" b="1" kern="1200"/>
            <a:t>Disadvantages</a:t>
          </a:r>
          <a:r>
            <a:rPr lang="en-US" sz="1200" kern="1200"/>
            <a:t>: High-volume traffic analysis; Impacted by changes in interaction patterns</a:t>
          </a:r>
        </a:p>
      </dsp:txBody>
      <dsp:txXfrm>
        <a:off x="0" y="529534"/>
        <a:ext cx="4869656" cy="1403781"/>
      </dsp:txXfrm>
    </dsp:sp>
    <dsp:sp modelId="{7F0EE3A1-FF36-44F5-810C-91E67D21B777}">
      <dsp:nvSpPr>
        <dsp:cNvPr id="0" name=""/>
        <dsp:cNvSpPr/>
      </dsp:nvSpPr>
      <dsp:spPr>
        <a:xfrm>
          <a:off x="0" y="1933315"/>
          <a:ext cx="4869656" cy="526500"/>
        </a:xfrm>
        <a:prstGeom prst="roundRect">
          <a:avLst/>
        </a:prstGeom>
        <a:solidFill>
          <a:schemeClr val="accent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In Service Networks:</a:t>
          </a:r>
          <a:endParaRPr lang="en-US" sz="2200" kern="1200" dirty="0"/>
        </a:p>
      </dsp:txBody>
      <dsp:txXfrm>
        <a:off x="25702" y="1959017"/>
        <a:ext cx="4818252" cy="475096"/>
      </dsp:txXfrm>
    </dsp:sp>
    <dsp:sp modelId="{B79CE7A1-BB85-407F-B1D5-37FA5B3127A1}">
      <dsp:nvSpPr>
        <dsp:cNvPr id="0" name=""/>
        <dsp:cNvSpPr/>
      </dsp:nvSpPr>
      <dsp:spPr>
        <a:xfrm>
          <a:off x="0" y="2459815"/>
          <a:ext cx="4869656" cy="1366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4612" tIns="19050" rIns="106680" bIns="1905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200" kern="1200"/>
            <a:t>Recommendation-based Methods for Service Provider Ranking</a:t>
          </a:r>
        </a:p>
        <a:p>
          <a:pPr marL="228600" lvl="2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200" kern="1200" dirty="0"/>
            <a:t>“</a:t>
          </a:r>
          <a:r>
            <a:rPr lang="en-US" sz="1200" b="1" i="1" kern="1200" dirty="0">
              <a:solidFill>
                <a:schemeClr val="accent1"/>
              </a:solidFill>
            </a:rPr>
            <a:t>Recommendation</a:t>
          </a:r>
          <a:r>
            <a:rPr lang="en-US" sz="1200" i="1" kern="1200" dirty="0"/>
            <a:t> is a method for propagation of </a:t>
          </a:r>
          <a:r>
            <a:rPr lang="en-US" sz="1200" b="1" i="1" kern="1200" dirty="0">
              <a:solidFill>
                <a:schemeClr val="accent2"/>
              </a:solidFill>
            </a:rPr>
            <a:t>Influence</a:t>
          </a:r>
          <a:r>
            <a:rPr lang="en-US" sz="1200" i="1" kern="1200" dirty="0"/>
            <a:t>.”;  “</a:t>
          </a:r>
          <a:r>
            <a:rPr lang="en-US" sz="1200" b="1" i="1" kern="1200" dirty="0">
              <a:solidFill>
                <a:schemeClr val="accent2"/>
              </a:solidFill>
            </a:rPr>
            <a:t>Influence</a:t>
          </a:r>
          <a:r>
            <a:rPr lang="en-US" sz="1200" i="1" kern="1200" dirty="0"/>
            <a:t> is a tool that triggers </a:t>
          </a:r>
          <a:r>
            <a:rPr lang="en-US" sz="1200" b="1" i="1" kern="1200" dirty="0">
              <a:solidFill>
                <a:schemeClr val="accent6"/>
              </a:solidFill>
            </a:rPr>
            <a:t>Trust</a:t>
          </a:r>
          <a:r>
            <a:rPr lang="en-US" sz="1200" kern="1200" dirty="0"/>
            <a:t>”</a:t>
          </a:r>
        </a:p>
        <a:p>
          <a:pPr marL="228600" lvl="2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200" kern="1200"/>
            <a:t>Higher rating/ better reviews =&gt; higher ranking of Service Provider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200" b="1" kern="1200" dirty="0"/>
            <a:t>Advantages</a:t>
          </a:r>
          <a:r>
            <a:rPr lang="en-US" sz="1200" kern="1200" dirty="0"/>
            <a:t>: Higher-accuracy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200" b="1" kern="1200"/>
            <a:t>Disadvantages</a:t>
          </a:r>
          <a:r>
            <a:rPr lang="en-US" sz="1200" kern="1200"/>
            <a:t>: Generates higher traffic volume; requires higher processing</a:t>
          </a:r>
        </a:p>
      </dsp:txBody>
      <dsp:txXfrm>
        <a:off x="0" y="2459815"/>
        <a:ext cx="4869656" cy="13662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07ECBC-2E85-4121-91BB-8DC90B3A481D}">
      <dsp:nvSpPr>
        <dsp:cNvPr id="0" name=""/>
        <dsp:cNvSpPr/>
      </dsp:nvSpPr>
      <dsp:spPr>
        <a:xfrm rot="5400000">
          <a:off x="2214259" y="-803040"/>
          <a:ext cx="610224" cy="2371173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b="0" i="0" kern="1200" baseline="0" dirty="0" smtClean="0"/>
            <a:t>Use (semi-)static graph structure (or network tie information) to deduce trustworthiness </a:t>
          </a:r>
          <a:endParaRPr lang="en-IN" sz="1200" kern="1200" dirty="0"/>
        </a:p>
      </dsp:txBody>
      <dsp:txXfrm rot="-5400000">
        <a:off x="1333785" y="107223"/>
        <a:ext cx="2341384" cy="550646"/>
      </dsp:txXfrm>
    </dsp:sp>
    <dsp:sp modelId="{22618BFB-5119-452C-985D-173301DF5CCB}">
      <dsp:nvSpPr>
        <dsp:cNvPr id="0" name=""/>
        <dsp:cNvSpPr/>
      </dsp:nvSpPr>
      <dsp:spPr>
        <a:xfrm>
          <a:off x="0" y="1155"/>
          <a:ext cx="1333784" cy="7627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lvl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b="1" i="0" kern="1200" baseline="0" dirty="0" smtClean="0"/>
            <a:t>Graph-based models</a:t>
          </a:r>
          <a:endParaRPr lang="en-IN" sz="1500" kern="1200" dirty="0"/>
        </a:p>
      </dsp:txBody>
      <dsp:txXfrm>
        <a:off x="37236" y="38391"/>
        <a:ext cx="1259312" cy="688308"/>
      </dsp:txXfrm>
    </dsp:sp>
    <dsp:sp modelId="{C7895052-B680-47B3-925E-3D23DC2D9432}">
      <dsp:nvSpPr>
        <dsp:cNvPr id="0" name=""/>
        <dsp:cNvSpPr/>
      </dsp:nvSpPr>
      <dsp:spPr>
        <a:xfrm rot="5400000">
          <a:off x="2214259" y="-2121"/>
          <a:ext cx="610224" cy="2371173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b="0" i="0" kern="1200" baseline="0" smtClean="0"/>
            <a:t>Use </a:t>
          </a:r>
          <a:r>
            <a:rPr lang="en-US" sz="1200" b="0" i="0" kern="1200" baseline="0" dirty="0" smtClean="0"/>
            <a:t>inter-node interactions to estimate the strength of each social tie</a:t>
          </a:r>
          <a:endParaRPr lang="en-IN" sz="1200" kern="1200" dirty="0"/>
        </a:p>
      </dsp:txBody>
      <dsp:txXfrm rot="-5400000">
        <a:off x="1333785" y="908143"/>
        <a:ext cx="2341384" cy="550646"/>
      </dsp:txXfrm>
    </dsp:sp>
    <dsp:sp modelId="{2C3E34F8-6B92-4091-A5D4-1C825E204C26}">
      <dsp:nvSpPr>
        <dsp:cNvPr id="0" name=""/>
        <dsp:cNvSpPr/>
      </dsp:nvSpPr>
      <dsp:spPr>
        <a:xfrm>
          <a:off x="0" y="802074"/>
          <a:ext cx="1333784" cy="7627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lvl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b="1" i="0" kern="1200" baseline="0" dirty="0" smtClean="0"/>
            <a:t>Dynamic interaction-based models</a:t>
          </a:r>
          <a:endParaRPr lang="en-IN" sz="1500" kern="1200" dirty="0"/>
        </a:p>
      </dsp:txBody>
      <dsp:txXfrm>
        <a:off x="37236" y="839310"/>
        <a:ext cx="1259312" cy="688308"/>
      </dsp:txXfrm>
    </dsp:sp>
    <dsp:sp modelId="{A539F462-4F25-46E2-8359-0D950861F530}">
      <dsp:nvSpPr>
        <dsp:cNvPr id="0" name=""/>
        <dsp:cNvSpPr/>
      </dsp:nvSpPr>
      <dsp:spPr>
        <a:xfrm rot="5400000">
          <a:off x="2214259" y="798797"/>
          <a:ext cx="610224" cy="2371173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b="0" i="0" kern="1200" baseline="0" smtClean="0"/>
            <a:t>Try </a:t>
          </a:r>
          <a:r>
            <a:rPr lang="en-US" sz="1200" b="0" i="0" kern="1200" baseline="0" dirty="0" smtClean="0"/>
            <a:t>to balance the benefits and shortcomings of more than one method for trust management</a:t>
          </a:r>
          <a:endParaRPr lang="en-IN" sz="1200" kern="1200" dirty="0"/>
        </a:p>
      </dsp:txBody>
      <dsp:txXfrm rot="-5400000">
        <a:off x="1333785" y="1709061"/>
        <a:ext cx="2341384" cy="550646"/>
      </dsp:txXfrm>
    </dsp:sp>
    <dsp:sp modelId="{C7DD7406-1D0D-4C9D-8776-EC8332DEF28D}">
      <dsp:nvSpPr>
        <dsp:cNvPr id="0" name=""/>
        <dsp:cNvSpPr/>
      </dsp:nvSpPr>
      <dsp:spPr>
        <a:xfrm>
          <a:off x="0" y="1602994"/>
          <a:ext cx="1333784" cy="7627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lvl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b="1" i="0" kern="1200" baseline="0" dirty="0" smtClean="0"/>
            <a:t>Hybrid models</a:t>
          </a:r>
          <a:endParaRPr lang="en-IN" sz="1500" kern="1200" dirty="0"/>
        </a:p>
      </dsp:txBody>
      <dsp:txXfrm>
        <a:off x="37236" y="1640230"/>
        <a:ext cx="1259312" cy="68830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997ACAE-4A4F-4408-97E4-96AFB070B3DF}">
      <dsp:nvSpPr>
        <dsp:cNvPr id="0" name=""/>
        <dsp:cNvSpPr/>
      </dsp:nvSpPr>
      <dsp:spPr>
        <a:xfrm rot="5400000">
          <a:off x="2812119" y="-1084386"/>
          <a:ext cx="610224" cy="2933864"/>
        </a:xfrm>
        <a:prstGeom prst="round2SameRect">
          <a:avLst/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57150" lvl="1" indent="-57150" algn="l" defTabSz="4889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b="0" i="1" kern="1200" baseline="0" dirty="0" smtClean="0"/>
            <a:t>Trust</a:t>
          </a:r>
          <a:r>
            <a:rPr lang="en-US" sz="1100" b="0" i="0" kern="1200" baseline="0" dirty="0" smtClean="0"/>
            <a:t> evaluation using a system of ratings. Ratings given to individual transactions lead to node-level ratings</a:t>
          </a:r>
          <a:endParaRPr lang="en-IN" sz="1100" kern="1200" dirty="0"/>
        </a:p>
      </dsp:txBody>
      <dsp:txXfrm rot="-5400000">
        <a:off x="1650300" y="107222"/>
        <a:ext cx="2904075" cy="550646"/>
      </dsp:txXfrm>
    </dsp:sp>
    <dsp:sp modelId="{E4863664-5AE1-4734-AF32-817A60AC7FF2}">
      <dsp:nvSpPr>
        <dsp:cNvPr id="0" name=""/>
        <dsp:cNvSpPr/>
      </dsp:nvSpPr>
      <dsp:spPr>
        <a:xfrm>
          <a:off x="0" y="1155"/>
          <a:ext cx="1650299" cy="76278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lvl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i="0" kern="1200" baseline="0" dirty="0" smtClean="0"/>
            <a:t>Ratings-based models</a:t>
          </a:r>
          <a:endParaRPr lang="en-IN" sz="1200" kern="1200" dirty="0"/>
        </a:p>
      </dsp:txBody>
      <dsp:txXfrm>
        <a:off x="37236" y="38391"/>
        <a:ext cx="1575827" cy="688308"/>
      </dsp:txXfrm>
    </dsp:sp>
    <dsp:sp modelId="{4AA7A667-57F9-47BE-B693-6C53AA37C93B}">
      <dsp:nvSpPr>
        <dsp:cNvPr id="0" name=""/>
        <dsp:cNvSpPr/>
      </dsp:nvSpPr>
      <dsp:spPr>
        <a:xfrm rot="5400000">
          <a:off x="2812119" y="-283467"/>
          <a:ext cx="610224" cy="2933864"/>
        </a:xfrm>
        <a:prstGeom prst="round2SameRect">
          <a:avLst/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57150" lvl="1" indent="-57150" algn="l" defTabSz="4889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b="0" i="0" kern="1200" baseline="0" dirty="0" smtClean="0"/>
            <a:t>Use a combination of </a:t>
          </a:r>
          <a:r>
            <a:rPr lang="en-US" sz="1100" b="0" i="1" kern="1200" baseline="0" dirty="0" smtClean="0"/>
            <a:t>direct opinion</a:t>
          </a:r>
          <a:r>
            <a:rPr lang="en-US" sz="1100" b="0" i="0" kern="1200" baseline="0" dirty="0" smtClean="0"/>
            <a:t> (i.e. self-opinion) and </a:t>
          </a:r>
          <a:r>
            <a:rPr lang="en-US" sz="1100" b="0" i="1" kern="1200" baseline="0" dirty="0" smtClean="0"/>
            <a:t>indirect opinions</a:t>
          </a:r>
          <a:r>
            <a:rPr lang="en-US" sz="1100" b="0" i="0" kern="1200" baseline="0" dirty="0" smtClean="0"/>
            <a:t> (i.e. opinions of other nodes) to calculate the overall trustworthiness</a:t>
          </a:r>
          <a:endParaRPr lang="en-IN" sz="1100" kern="1200" dirty="0"/>
        </a:p>
      </dsp:txBody>
      <dsp:txXfrm rot="-5400000">
        <a:off x="1650300" y="908141"/>
        <a:ext cx="2904075" cy="550646"/>
      </dsp:txXfrm>
    </dsp:sp>
    <dsp:sp modelId="{A2402285-545C-49BE-9A79-3FBA56B4986F}">
      <dsp:nvSpPr>
        <dsp:cNvPr id="0" name=""/>
        <dsp:cNvSpPr/>
      </dsp:nvSpPr>
      <dsp:spPr>
        <a:xfrm>
          <a:off x="0" y="802074"/>
          <a:ext cx="1650299" cy="76278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lvl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i="0" kern="1200" baseline="0" dirty="0" smtClean="0"/>
            <a:t>Opinion-based models</a:t>
          </a:r>
          <a:endParaRPr lang="en-IN" sz="1200" kern="1200" dirty="0"/>
        </a:p>
      </dsp:txBody>
      <dsp:txXfrm>
        <a:off x="37236" y="839310"/>
        <a:ext cx="1575827" cy="688308"/>
      </dsp:txXfrm>
    </dsp:sp>
    <dsp:sp modelId="{966C3A80-D7EC-4BFA-BFAB-CD06205FE0E4}">
      <dsp:nvSpPr>
        <dsp:cNvPr id="0" name=""/>
        <dsp:cNvSpPr/>
      </dsp:nvSpPr>
      <dsp:spPr>
        <a:xfrm rot="5400000">
          <a:off x="2812119" y="517451"/>
          <a:ext cx="610224" cy="2933864"/>
        </a:xfrm>
        <a:prstGeom prst="round2SameRect">
          <a:avLst/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57150" lvl="1" indent="-57150" algn="l" defTabSz="4889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b="0" i="0" kern="1200" baseline="0" dirty="0" smtClean="0"/>
            <a:t>Trust relationships gathered from one kind of social or service network and applied to other systems</a:t>
          </a:r>
          <a:endParaRPr lang="en-IN" sz="1100" kern="1200" dirty="0"/>
        </a:p>
      </dsp:txBody>
      <dsp:txXfrm rot="-5400000">
        <a:off x="1650300" y="1709060"/>
        <a:ext cx="2904075" cy="550646"/>
      </dsp:txXfrm>
    </dsp:sp>
    <dsp:sp modelId="{61045824-67D1-4021-9653-481991AF54F8}">
      <dsp:nvSpPr>
        <dsp:cNvPr id="0" name=""/>
        <dsp:cNvSpPr/>
      </dsp:nvSpPr>
      <dsp:spPr>
        <a:xfrm>
          <a:off x="0" y="1602994"/>
          <a:ext cx="1650299" cy="76278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lvl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i="0" kern="1200" baseline="0" dirty="0" smtClean="0"/>
            <a:t>Cross-Integrated models</a:t>
          </a:r>
          <a:endParaRPr lang="en-IN" sz="1200" kern="1200" dirty="0"/>
        </a:p>
      </dsp:txBody>
      <dsp:txXfrm>
        <a:off x="37236" y="1640230"/>
        <a:ext cx="1575827" cy="68830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BD9103-60D2-4D90-8D1D-A41C14E0F90D}">
      <dsp:nvSpPr>
        <dsp:cNvPr id="0" name=""/>
        <dsp:cNvSpPr/>
      </dsp:nvSpPr>
      <dsp:spPr>
        <a:xfrm>
          <a:off x="204206" y="0"/>
          <a:ext cx="3524281" cy="3524281"/>
        </a:xfrm>
        <a:prstGeom prst="diamond">
          <a:avLst/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76D8FCD-C053-4CA1-B30F-C653AA5B4D79}">
      <dsp:nvSpPr>
        <dsp:cNvPr id="0" name=""/>
        <dsp:cNvSpPr/>
      </dsp:nvSpPr>
      <dsp:spPr>
        <a:xfrm>
          <a:off x="539013" y="334806"/>
          <a:ext cx="1374469" cy="1374469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b="0" i="0" kern="1200" baseline="0" dirty="0" smtClean="0"/>
            <a:t>Information Exchange Volume</a:t>
          </a:r>
          <a:endParaRPr lang="en-IN" sz="1500" kern="1200" dirty="0"/>
        </a:p>
      </dsp:txBody>
      <dsp:txXfrm>
        <a:off x="606109" y="401902"/>
        <a:ext cx="1240277" cy="1240277"/>
      </dsp:txXfrm>
    </dsp:sp>
    <dsp:sp modelId="{11E6D5BC-4E6A-4607-9ECF-C0F29EEA875E}">
      <dsp:nvSpPr>
        <dsp:cNvPr id="0" name=""/>
        <dsp:cNvSpPr/>
      </dsp:nvSpPr>
      <dsp:spPr>
        <a:xfrm>
          <a:off x="2019211" y="334806"/>
          <a:ext cx="1374469" cy="1374469"/>
        </a:xfrm>
        <a:prstGeom prst="roundRect">
          <a:avLst/>
        </a:prstGeom>
        <a:solidFill>
          <a:schemeClr val="accent4">
            <a:hueOff val="3266964"/>
            <a:satOff val="-13592"/>
            <a:lumOff val="320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b="0" i="0" kern="1200" baseline="0" dirty="0" smtClean="0"/>
            <a:t>Storage Requirements</a:t>
          </a:r>
          <a:endParaRPr lang="en-IN" sz="1500" kern="1200" dirty="0"/>
        </a:p>
      </dsp:txBody>
      <dsp:txXfrm>
        <a:off x="2086307" y="401902"/>
        <a:ext cx="1240277" cy="1240277"/>
      </dsp:txXfrm>
    </dsp:sp>
    <dsp:sp modelId="{FB8461F6-8844-40B0-B2D5-B777FFE43357}">
      <dsp:nvSpPr>
        <dsp:cNvPr id="0" name=""/>
        <dsp:cNvSpPr/>
      </dsp:nvSpPr>
      <dsp:spPr>
        <a:xfrm>
          <a:off x="539013" y="1815004"/>
          <a:ext cx="1374469" cy="1374469"/>
        </a:xfrm>
        <a:prstGeom prst="roundRect">
          <a:avLst/>
        </a:prstGeom>
        <a:solidFill>
          <a:schemeClr val="accent4">
            <a:hueOff val="6533927"/>
            <a:satOff val="-27185"/>
            <a:lumOff val="640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b="0" i="0" kern="1200" baseline="0" dirty="0" smtClean="0"/>
            <a:t>(Re-) Computation Frequency</a:t>
          </a:r>
          <a:endParaRPr lang="en-IN" sz="1500" kern="1200" dirty="0"/>
        </a:p>
      </dsp:txBody>
      <dsp:txXfrm>
        <a:off x="606109" y="1882100"/>
        <a:ext cx="1240277" cy="1240277"/>
      </dsp:txXfrm>
    </dsp:sp>
    <dsp:sp modelId="{9C124CB5-3D09-439E-8AF9-B58EA04F5C51}">
      <dsp:nvSpPr>
        <dsp:cNvPr id="0" name=""/>
        <dsp:cNvSpPr/>
      </dsp:nvSpPr>
      <dsp:spPr>
        <a:xfrm>
          <a:off x="2019211" y="1815004"/>
          <a:ext cx="1374469" cy="1374469"/>
        </a:xfrm>
        <a:prstGeom prst="roundRect">
          <a:avLst/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b="0" i="0" kern="1200" baseline="0" dirty="0" smtClean="0"/>
            <a:t>Volume of information processing</a:t>
          </a:r>
          <a:endParaRPr lang="en-IN" sz="1500" kern="1200" dirty="0"/>
        </a:p>
      </dsp:txBody>
      <dsp:txXfrm>
        <a:off x="2086307" y="1882100"/>
        <a:ext cx="1240277" cy="1240277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BD9103-60D2-4D90-8D1D-A41C14E0F90D}">
      <dsp:nvSpPr>
        <dsp:cNvPr id="0" name=""/>
        <dsp:cNvSpPr/>
      </dsp:nvSpPr>
      <dsp:spPr>
        <a:xfrm>
          <a:off x="202127" y="0"/>
          <a:ext cx="3395493" cy="3395493"/>
        </a:xfrm>
        <a:prstGeom prst="diamond">
          <a:avLst/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76D8FCD-C053-4CA1-B30F-C653AA5B4D79}">
      <dsp:nvSpPr>
        <dsp:cNvPr id="0" name=""/>
        <dsp:cNvSpPr/>
      </dsp:nvSpPr>
      <dsp:spPr>
        <a:xfrm>
          <a:off x="524699" y="322571"/>
          <a:ext cx="1324242" cy="1324242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Slandering / Bad-Mouthing Attack</a:t>
          </a:r>
          <a:endParaRPr lang="en-IN" sz="1800" kern="1200" dirty="0"/>
        </a:p>
      </dsp:txBody>
      <dsp:txXfrm>
        <a:off x="589343" y="387215"/>
        <a:ext cx="1194954" cy="1194954"/>
      </dsp:txXfrm>
    </dsp:sp>
    <dsp:sp modelId="{11E6D5BC-4E6A-4607-9ECF-C0F29EEA875E}">
      <dsp:nvSpPr>
        <dsp:cNvPr id="0" name=""/>
        <dsp:cNvSpPr/>
      </dsp:nvSpPr>
      <dsp:spPr>
        <a:xfrm>
          <a:off x="1950806" y="322571"/>
          <a:ext cx="1324242" cy="1324242"/>
        </a:xfrm>
        <a:prstGeom prst="roundRect">
          <a:avLst/>
        </a:prstGeom>
        <a:solidFill>
          <a:schemeClr val="accent4">
            <a:hueOff val="3266964"/>
            <a:satOff val="-13592"/>
            <a:lumOff val="320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Sybil Attack</a:t>
          </a:r>
          <a:endParaRPr lang="en-IN" sz="1800" kern="1200" dirty="0"/>
        </a:p>
      </dsp:txBody>
      <dsp:txXfrm>
        <a:off x="2015450" y="387215"/>
        <a:ext cx="1194954" cy="1194954"/>
      </dsp:txXfrm>
    </dsp:sp>
    <dsp:sp modelId="{FB8461F6-8844-40B0-B2D5-B777FFE43357}">
      <dsp:nvSpPr>
        <dsp:cNvPr id="0" name=""/>
        <dsp:cNvSpPr/>
      </dsp:nvSpPr>
      <dsp:spPr>
        <a:xfrm>
          <a:off x="524699" y="1748678"/>
          <a:ext cx="1324242" cy="1324242"/>
        </a:xfrm>
        <a:prstGeom prst="roundRect">
          <a:avLst/>
        </a:prstGeom>
        <a:solidFill>
          <a:schemeClr val="accent4">
            <a:hueOff val="6533927"/>
            <a:satOff val="-27185"/>
            <a:lumOff val="640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On-Off Attack</a:t>
          </a:r>
          <a:endParaRPr lang="en-IN" sz="1800" kern="1200" dirty="0"/>
        </a:p>
      </dsp:txBody>
      <dsp:txXfrm>
        <a:off x="589343" y="1813322"/>
        <a:ext cx="1194954" cy="1194954"/>
      </dsp:txXfrm>
    </dsp:sp>
    <dsp:sp modelId="{9C124CB5-3D09-439E-8AF9-B58EA04F5C51}">
      <dsp:nvSpPr>
        <dsp:cNvPr id="0" name=""/>
        <dsp:cNvSpPr/>
      </dsp:nvSpPr>
      <dsp:spPr>
        <a:xfrm>
          <a:off x="1950806" y="1748678"/>
          <a:ext cx="1324242" cy="1324242"/>
        </a:xfrm>
        <a:prstGeom prst="roundRect">
          <a:avLst/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Ballot Stuffing Attack</a:t>
          </a:r>
          <a:endParaRPr lang="en-IN" sz="1800" kern="1200" dirty="0"/>
        </a:p>
      </dsp:txBody>
      <dsp:txXfrm>
        <a:off x="2015450" y="1813322"/>
        <a:ext cx="1194954" cy="119495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7.wmf"/><Relationship Id="rId1" Type="http://schemas.openxmlformats.org/officeDocument/2006/relationships/image" Target="../media/image26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E0548D-E5F7-45DB-AE02-A4B443A519D0}" type="datetimeFigureOut">
              <a:rPr lang="en-IN" smtClean="0"/>
              <a:t>28-03-2022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97CE7A-2EA8-4F17-A4E8-BC13B60128E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514902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B48985-8E84-4646-9AB8-6B52A7257D0E}" type="datetimeFigureOut">
              <a:rPr lang="en-US" smtClean="0"/>
              <a:t>3/28/2022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0CDB50-2A73-4D29-AA08-3F8568E964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8837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AE6F8-97FB-4265-93DA-3FECA024295A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92320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AE6F8-97FB-4265-93DA-3FECA024295A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64354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AE6F8-97FB-4265-93DA-3FECA024295A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50944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DC790F-7421-49B5-A335-8A15BB65C9AD}" type="datetime1">
              <a:rPr lang="en-US" smtClean="0"/>
              <a:t>3/28/2022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Cloud, IoT and Enterprise Security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0CE9D669-5A12-4F50-8FAF-C89743F6FCD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7575" y="240690"/>
            <a:ext cx="1112907" cy="14499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A0F69D62-0BC0-4856-8B0E-EB56B8FBD2A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0482" y="655386"/>
            <a:ext cx="2260722" cy="683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3745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20B13D-7C50-4893-9B96-D671BAC7961C}" type="datetime1">
              <a:rPr lang="en-US" smtClean="0"/>
              <a:t>3/28/2022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ZG525 / CSI ZG525/ ES ZG526: ADVANCED COMPUTER NETWORKS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29C7079E-14CB-49E3-8BA8-C540CEA3A5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568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AAED9-73BB-43FB-BE57-5F116564B6DB}" type="datetime1">
              <a:rPr lang="en-US" smtClean="0"/>
              <a:t>3/28/2022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ZG525 / CSI ZG525/ ES ZG526: ADVANCED COMPUTER NETWORKS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29C7079E-14CB-49E3-8BA8-C540CEA3A5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44873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3352800"/>
            <a:ext cx="8686800" cy="2743200"/>
          </a:xfrm>
          <a:prstGeom prst="rect">
            <a:avLst/>
          </a:prstGeom>
          <a:solidFill>
            <a:srgbClr val="1011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2895600" y="609600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0"/>
          </a:p>
        </p:txBody>
      </p:sp>
      <p:sp>
        <p:nvSpPr>
          <p:cNvPr id="6" name="Rectangle 5"/>
          <p:cNvSpPr/>
          <p:nvPr userDrawn="1"/>
        </p:nvSpPr>
        <p:spPr>
          <a:xfrm>
            <a:off x="0" y="609600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0"/>
          </a:p>
        </p:txBody>
      </p:sp>
      <p:sp>
        <p:nvSpPr>
          <p:cNvPr id="8" name="Rectangle 7"/>
          <p:cNvSpPr/>
          <p:nvPr userDrawn="1"/>
        </p:nvSpPr>
        <p:spPr>
          <a:xfrm>
            <a:off x="5791200" y="609600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0"/>
          </a:p>
        </p:txBody>
      </p:sp>
      <p:pic>
        <p:nvPicPr>
          <p:cNvPr id="9" name="Picture 10" descr="BITS_university_logo_whitevert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" b="28592"/>
          <a:stretch>
            <a:fillRect/>
          </a:stretch>
        </p:blipFill>
        <p:spPr bwMode="auto">
          <a:xfrm>
            <a:off x="76200" y="3352802"/>
            <a:ext cx="2057400" cy="1979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 userDrawn="1"/>
        </p:nvSpPr>
        <p:spPr>
          <a:xfrm>
            <a:off x="-76200" y="5257800"/>
            <a:ext cx="2209800" cy="42704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175" b="1" spc="-113" dirty="0">
                <a:solidFill>
                  <a:schemeClr val="bg1"/>
                </a:solidFill>
                <a:latin typeface="Arial"/>
                <a:cs typeface="Arial"/>
              </a:rPr>
              <a:t>BITS</a:t>
            </a:r>
            <a:r>
              <a:rPr lang="en-US" sz="2175" spc="-113" dirty="0">
                <a:solidFill>
                  <a:schemeClr val="bg1"/>
                </a:solidFill>
                <a:latin typeface="Arial"/>
                <a:cs typeface="Arial"/>
              </a:rPr>
              <a:t> Pilani</a:t>
            </a:r>
          </a:p>
        </p:txBody>
      </p:sp>
      <p:sp>
        <p:nvSpPr>
          <p:cNvPr id="11" name="TextBox 10"/>
          <p:cNvSpPr txBox="1">
            <a:spLocks noChangeArrowheads="1"/>
          </p:cNvSpPr>
          <p:nvPr userDrawn="1"/>
        </p:nvSpPr>
        <p:spPr bwMode="auto">
          <a:xfrm>
            <a:off x="152400" y="5667376"/>
            <a:ext cx="1905000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en-US" sz="900" smtClean="0">
                <a:solidFill>
                  <a:srgbClr val="FFFFFF"/>
                </a:solidFill>
              </a:rPr>
              <a:t>Pilani Campus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2514600" y="5410200"/>
            <a:ext cx="6019800" cy="533400"/>
          </a:xfrm>
        </p:spPr>
        <p:txBody>
          <a:bodyPr anchor="b">
            <a:noAutofit/>
          </a:bodyPr>
          <a:lstStyle>
            <a:lvl1pPr marL="0" indent="0" algn="r">
              <a:lnSpc>
                <a:spcPts val="1350"/>
              </a:lnSpc>
              <a:spcBef>
                <a:spcPts val="0"/>
              </a:spcBef>
              <a:buNone/>
              <a:defRPr sz="135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4600" y="3810000"/>
            <a:ext cx="6019800" cy="1524000"/>
          </a:xfrm>
        </p:spPr>
        <p:txBody>
          <a:bodyPr anchorCtr="0">
            <a:noAutofit/>
          </a:bodyPr>
          <a:lstStyle>
            <a:lvl1pPr algn="l">
              <a:lnSpc>
                <a:spcPts val="3000"/>
              </a:lnSpc>
              <a:defRPr sz="3300"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2437757"/>
      </p:ext>
    </p:extLst>
  </p:cSld>
  <p:clrMapOvr>
    <a:masterClrMapping/>
  </p:clrMapOvr>
  <p:transition spd="slow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 descr="\\Server\D\jyoti\FI023_BITS_v1\styleguide img\IMG_5627_b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 userDrawn="1"/>
        </p:nvSpPr>
        <p:spPr>
          <a:xfrm>
            <a:off x="0" y="4281488"/>
            <a:ext cx="9144000" cy="2576512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0"/>
          </a:p>
        </p:txBody>
      </p:sp>
      <p:pic>
        <p:nvPicPr>
          <p:cNvPr id="5" name="Picture 8" descr="Picture 7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3" b="5336"/>
          <a:stretch>
            <a:fillRect/>
          </a:stretch>
        </p:blipFill>
        <p:spPr bwMode="auto">
          <a:xfrm>
            <a:off x="6629401" y="0"/>
            <a:ext cx="2193925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 userDrawn="1"/>
        </p:nvSpPr>
        <p:spPr>
          <a:xfrm>
            <a:off x="2882900" y="677545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0"/>
          </a:p>
        </p:txBody>
      </p:sp>
      <p:sp>
        <p:nvSpPr>
          <p:cNvPr id="7" name="Rectangle 6"/>
          <p:cNvSpPr/>
          <p:nvPr userDrawn="1"/>
        </p:nvSpPr>
        <p:spPr>
          <a:xfrm>
            <a:off x="-12700" y="677545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0"/>
          </a:p>
        </p:txBody>
      </p:sp>
      <p:sp>
        <p:nvSpPr>
          <p:cNvPr id="8" name="Rectangle 7"/>
          <p:cNvSpPr/>
          <p:nvPr userDrawn="1"/>
        </p:nvSpPr>
        <p:spPr>
          <a:xfrm>
            <a:off x="5778500" y="677545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0"/>
          </a:p>
        </p:txBody>
      </p:sp>
      <p:sp>
        <p:nvSpPr>
          <p:cNvPr id="9" name="TextBox 8"/>
          <p:cNvSpPr txBox="1"/>
          <p:nvPr userDrawn="1"/>
        </p:nvSpPr>
        <p:spPr>
          <a:xfrm>
            <a:off x="6858000" y="762000"/>
            <a:ext cx="2209800" cy="42704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175" b="1" spc="-113" dirty="0">
                <a:solidFill>
                  <a:schemeClr val="bg1"/>
                </a:solidFill>
                <a:latin typeface="Arial"/>
                <a:cs typeface="Arial"/>
              </a:rPr>
              <a:t>BITS</a:t>
            </a:r>
            <a:r>
              <a:rPr lang="en-US" sz="2175" spc="-113" dirty="0">
                <a:solidFill>
                  <a:schemeClr val="bg1"/>
                </a:solidFill>
                <a:latin typeface="Arial"/>
                <a:cs typeface="Arial"/>
              </a:rPr>
              <a:t> Pilani</a:t>
            </a:r>
          </a:p>
        </p:txBody>
      </p:sp>
      <p:sp>
        <p:nvSpPr>
          <p:cNvPr id="10" name="TextBox 9"/>
          <p:cNvSpPr txBox="1">
            <a:spLocks noChangeArrowheads="1"/>
          </p:cNvSpPr>
          <p:nvPr userDrawn="1"/>
        </p:nvSpPr>
        <p:spPr bwMode="auto">
          <a:xfrm>
            <a:off x="7086600" y="1171576"/>
            <a:ext cx="1905000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en-US" sz="900" smtClean="0">
                <a:solidFill>
                  <a:srgbClr val="FFFFFF"/>
                </a:solidFill>
              </a:rPr>
              <a:t>Pilani Campus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0"/>
          </p:nvPr>
        </p:nvSpPr>
        <p:spPr>
          <a:xfrm>
            <a:off x="304800" y="4648200"/>
            <a:ext cx="8458200" cy="1600200"/>
          </a:xfrm>
        </p:spPr>
        <p:txBody>
          <a:bodyPr>
            <a:noAutofit/>
          </a:bodyPr>
          <a:lstStyle>
            <a:lvl1pPr marL="0" indent="0">
              <a:lnSpc>
                <a:spcPts val="3150"/>
              </a:lnSpc>
              <a:spcBef>
                <a:spcPts val="0"/>
              </a:spcBef>
              <a:buNone/>
              <a:defRPr sz="3000" b="1" spc="-113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64773789"/>
      </p:ext>
    </p:extLst>
  </p:cSld>
  <p:clrMapOvr>
    <a:masterClrMapping/>
  </p:clrMapOvr>
  <p:transition spd="slow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 - Text &amp; Bullets - White BG -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9"/>
          <p:cNvSpPr>
            <a:spLocks noGrp="1"/>
          </p:cNvSpPr>
          <p:nvPr>
            <p:ph type="body" sz="quarter" idx="20" hasCustomPrompt="1"/>
          </p:nvPr>
        </p:nvSpPr>
        <p:spPr>
          <a:xfrm>
            <a:off x="309669" y="199995"/>
            <a:ext cx="7176120" cy="399604"/>
          </a:xfrm>
          <a:prstGeom prst="rect">
            <a:avLst/>
          </a:prstGeom>
        </p:spPr>
        <p:txBody>
          <a:bodyPr vert="horz" lIns="91111" tIns="45555" rIns="91111" bIns="45555" anchor="b"/>
          <a:lstStyle>
            <a:lvl1pPr marL="0" indent="0">
              <a:buNone/>
              <a:defRPr sz="794" b="1" cap="all" baseline="0">
                <a:solidFill>
                  <a:srgbClr val="EB8024"/>
                </a:solidFill>
                <a:latin typeface="+mj-lt"/>
                <a:cs typeface="BentonSans Book"/>
              </a:defRPr>
            </a:lvl1pPr>
          </a:lstStyle>
          <a:p>
            <a:pPr lvl="0"/>
            <a:r>
              <a:rPr lang="en-US" dirty="0"/>
              <a:t>CATEGORY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24" hasCustomPrompt="1"/>
          </p:nvPr>
        </p:nvSpPr>
        <p:spPr>
          <a:xfrm>
            <a:off x="309669" y="645145"/>
            <a:ext cx="7176120" cy="545609"/>
          </a:xfrm>
          <a:prstGeom prst="rect">
            <a:avLst/>
          </a:prstGeom>
        </p:spPr>
        <p:txBody>
          <a:bodyPr lIns="91111" tIns="45555" rIns="91111" bIns="45555"/>
          <a:lstStyle>
            <a:lvl1pPr marL="0" indent="0">
              <a:buNone/>
              <a:defRPr sz="1588" baseline="0">
                <a:latin typeface="+mj-lt"/>
              </a:defRPr>
            </a:lvl1pPr>
            <a:lvl2pPr>
              <a:defRPr sz="1588"/>
            </a:lvl2pPr>
            <a:lvl3pPr>
              <a:defRPr sz="1588"/>
            </a:lvl3pPr>
            <a:lvl4pPr>
              <a:defRPr sz="1588"/>
            </a:lvl4pPr>
            <a:lvl5pPr>
              <a:defRPr sz="1588"/>
            </a:lvl5pPr>
          </a:lstStyle>
          <a:p>
            <a:pPr lvl="0"/>
            <a:r>
              <a:rPr lang="nl-NL" dirty="0" err="1"/>
              <a:t>Slide</a:t>
            </a:r>
            <a:r>
              <a:rPr lang="nl-NL" dirty="0"/>
              <a:t> </a:t>
            </a:r>
            <a:r>
              <a:rPr lang="nl-NL" dirty="0" err="1"/>
              <a:t>Title</a:t>
            </a:r>
            <a:endParaRPr lang="en-GB" dirty="0"/>
          </a:p>
        </p:txBody>
      </p:sp>
      <p:sp>
        <p:nvSpPr>
          <p:cNvPr id="13" name="TextBox 12"/>
          <p:cNvSpPr txBox="1"/>
          <p:nvPr userDrawn="1"/>
        </p:nvSpPr>
        <p:spPr>
          <a:xfrm>
            <a:off x="8580398" y="6536778"/>
            <a:ext cx="563603" cy="230704"/>
          </a:xfrm>
          <a:prstGeom prst="rect">
            <a:avLst/>
          </a:prstGeom>
          <a:ln>
            <a:noFill/>
          </a:ln>
        </p:spPr>
        <p:txBody>
          <a:bodyPr wrap="square" rtlCol="0" anchor="ctr">
            <a:spAutoFit/>
          </a:bodyPr>
          <a:lstStyle/>
          <a:p>
            <a:pPr marL="0" indent="0" algn="ctr"/>
            <a:fld id="{9C0653CD-709A-4C23-AF85-C211F9C3D3CB}" type="slidenum">
              <a:rPr lang="nl-NL" sz="899" smtClean="0">
                <a:solidFill>
                  <a:schemeClr val="tx1"/>
                </a:solidFill>
                <a:latin typeface="+mj-lt"/>
                <a:ea typeface="BentonSans"/>
                <a:cs typeface="BentonSans"/>
                <a:sym typeface="BentonSans"/>
              </a:rPr>
              <a:pPr marL="0" indent="0" algn="ctr"/>
              <a:t>‹#›</a:t>
            </a:fld>
            <a:endParaRPr lang="en-GB" sz="899" dirty="0">
              <a:solidFill>
                <a:schemeClr val="tx1"/>
              </a:solidFill>
              <a:latin typeface="+mj-lt"/>
              <a:ea typeface="BentonSans"/>
              <a:cs typeface="BentonSans"/>
              <a:sym typeface="BentonSans"/>
            </a:endParaRP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30"/>
          </p:nvPr>
        </p:nvSpPr>
        <p:spPr>
          <a:xfrm>
            <a:off x="309668" y="1883046"/>
            <a:ext cx="8493591" cy="4724272"/>
          </a:xfrm>
          <a:prstGeom prst="rect">
            <a:avLst/>
          </a:prstGeom>
        </p:spPr>
        <p:txBody>
          <a:bodyPr vert="horz"/>
          <a:lstStyle>
            <a:lvl1pPr marL="151198" indent="-151198">
              <a:buClr>
                <a:srgbClr val="EB8024"/>
              </a:buClr>
              <a:buFont typeface="Arial"/>
              <a:buChar char="•"/>
              <a:defRPr sz="899">
                <a:latin typeface="Georgia"/>
                <a:cs typeface="Georgia"/>
              </a:defRPr>
            </a:lvl1pPr>
            <a:lvl2pPr marL="494080" indent="-151198">
              <a:buClr>
                <a:srgbClr val="EB8024"/>
              </a:buClr>
              <a:buFont typeface="Arial"/>
              <a:buChar char="•"/>
              <a:defRPr sz="899">
                <a:latin typeface="Georgia"/>
                <a:cs typeface="Georgia"/>
              </a:defRPr>
            </a:lvl2pPr>
            <a:lvl3pPr marL="836963" indent="-151198">
              <a:buClr>
                <a:srgbClr val="EB8024"/>
              </a:buClr>
              <a:buFont typeface="Arial"/>
              <a:buChar char="•"/>
              <a:defRPr sz="899">
                <a:latin typeface="Georgia"/>
                <a:cs typeface="Georgia"/>
              </a:defRPr>
            </a:lvl3pPr>
            <a:lvl4pPr marL="1179845" indent="-151198">
              <a:buClr>
                <a:srgbClr val="EB8024"/>
              </a:buClr>
              <a:buFont typeface="Arial"/>
              <a:buChar char="•"/>
              <a:defRPr sz="899">
                <a:latin typeface="Georgia"/>
                <a:cs typeface="Georgia"/>
              </a:defRPr>
            </a:lvl4pPr>
            <a:lvl5pPr marL="1522728" indent="-151198">
              <a:buClr>
                <a:srgbClr val="EB8024"/>
              </a:buClr>
              <a:buFont typeface="Arial"/>
              <a:buChar char="•"/>
              <a:defRPr sz="899">
                <a:latin typeface="Georgia"/>
                <a:cs typeface="Georgia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3" name="Shape 93"/>
          <p:cNvSpPr/>
          <p:nvPr userDrawn="1"/>
        </p:nvSpPr>
        <p:spPr>
          <a:xfrm>
            <a:off x="389578" y="1210100"/>
            <a:ext cx="446486" cy="26790"/>
          </a:xfrm>
          <a:prstGeom prst="rect">
            <a:avLst/>
          </a:prstGeom>
          <a:solidFill>
            <a:srgbClr val="EB8024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>
                <a:solidFill>
                  <a:srgbClr val="F2AC00"/>
                </a:solidFill>
              </a:defRPr>
            </a:pPr>
            <a:endParaRPr sz="1270" dirty="0">
              <a:solidFill>
                <a:srgbClr val="EF6317"/>
              </a:solidFill>
            </a:endParaRPr>
          </a:p>
        </p:txBody>
      </p:sp>
      <p:sp>
        <p:nvSpPr>
          <p:cNvPr id="64" name="Text Placeholder 14"/>
          <p:cNvSpPr>
            <a:spLocks noGrp="1"/>
          </p:cNvSpPr>
          <p:nvPr>
            <p:ph type="body" sz="quarter" idx="40"/>
          </p:nvPr>
        </p:nvSpPr>
        <p:spPr>
          <a:xfrm>
            <a:off x="309670" y="1245441"/>
            <a:ext cx="4114688" cy="571786"/>
          </a:xfrm>
          <a:prstGeom prst="rect">
            <a:avLst/>
          </a:prstGeom>
        </p:spPr>
        <p:txBody>
          <a:bodyPr vert="horz" lIns="91111" tIns="45555" rIns="91111" bIns="45555" anchor="b">
            <a:normAutofit/>
          </a:bodyPr>
          <a:lstStyle>
            <a:lvl1pPr marL="0" indent="0">
              <a:buNone/>
              <a:defRPr sz="899" b="1" cap="all" baseline="0">
                <a:solidFill>
                  <a:srgbClr val="EB8024"/>
                </a:solidFill>
                <a:latin typeface="+mj-lt"/>
                <a:cs typeface="BentonSans Book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28748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4B600CD-ED43-46FE-944D-35A18843FC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987062"/>
            <a:ext cx="6858000" cy="1522901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3FAC8A1D-A335-4338-BF91-B13190DB9D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0CE9D669-5A12-4F50-8FAF-C89743F6FCD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7575" y="240690"/>
            <a:ext cx="1112907" cy="14499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A0F69D62-0BC0-4856-8B0E-EB56B8FBD2A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0482" y="655386"/>
            <a:ext cx="2260722" cy="683655"/>
          </a:xfrm>
          <a:prstGeom prst="rect">
            <a:avLst/>
          </a:prstGeom>
        </p:spPr>
      </p:pic>
      <p:sp>
        <p:nvSpPr>
          <p:cNvPr id="10" name="Date Placeholder 3">
            <a:extLst>
              <a:ext uri="{FF2B5EF4-FFF2-40B4-BE49-F238E27FC236}">
                <a16:creationId xmlns:a16="http://schemas.microsoft.com/office/drawing/2014/main" xmlns="" id="{57AB13E6-DB63-4C49-BA70-8AFFC9F3CC2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1714500" cy="365125"/>
          </a:xfrm>
        </p:spPr>
        <p:txBody>
          <a:bodyPr/>
          <a:lstStyle/>
          <a:p>
            <a:fld id="{24DC790F-7421-49B5-A335-8A15BB65C9AD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3/28/2022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DFF979C4-3847-43C0-BE86-76D699EDFC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86050" y="6356351"/>
            <a:ext cx="3429000" cy="365125"/>
          </a:xfrm>
        </p:spPr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CS ZG525 / CSI ZG525/ ES ZG526: ADVANCED COMPUTER NETWORKS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87DC9952-3525-4589-B72C-ECF3FBFE2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29C7079E-14CB-49E3-8BA8-C540CEA3A58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019622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C883076-454E-4BA8-A102-132B5057F1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145570"/>
            <a:ext cx="7886700" cy="997989"/>
          </a:xfrm>
        </p:spPr>
        <p:txBody>
          <a:bodyPr>
            <a:normAutofit/>
          </a:bodyPr>
          <a:lstStyle>
            <a:lvl1pPr>
              <a:defRPr sz="27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6AAAEF1-D903-445F-994F-004B0B23D5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262555"/>
            <a:ext cx="7886700" cy="3914409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BDFD0A83-FB8F-46A4-BD77-6D2EF6BBF42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75584" y="169910"/>
            <a:ext cx="2110841" cy="97602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DD4A800B-A963-4222-970C-E54BDBF8408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7576" y="169911"/>
            <a:ext cx="765617" cy="99751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65E7CA1B-08E2-483D-842C-FE4B1CDFD1E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9018" y="442167"/>
            <a:ext cx="1497998" cy="4530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1AB47AB9-98CA-4974-9401-0C960D9C373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650" y="1895908"/>
            <a:ext cx="7929563" cy="247650"/>
          </a:xfrm>
          <a:prstGeom prst="rect">
            <a:avLst/>
          </a:prstGeom>
        </p:spPr>
      </p:pic>
      <p:sp>
        <p:nvSpPr>
          <p:cNvPr id="11" name="TextBox 10"/>
          <p:cNvSpPr txBox="1">
            <a:spLocks noChangeArrowheads="1"/>
          </p:cNvSpPr>
          <p:nvPr userDrawn="1"/>
        </p:nvSpPr>
        <p:spPr bwMode="auto"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1100" b="1" dirty="0" smtClean="0">
                <a:solidFill>
                  <a:srgbClr val="101141"/>
                </a:solidFill>
              </a:rPr>
              <a:t>BITS </a:t>
            </a:r>
            <a:r>
              <a:rPr lang="en-US" altLang="en-US" sz="1100" dirty="0" err="1" smtClean="0">
                <a:solidFill>
                  <a:srgbClr val="101141"/>
                </a:solidFill>
              </a:rPr>
              <a:t>Pilani</a:t>
            </a:r>
            <a:r>
              <a:rPr lang="en-US" altLang="en-US" sz="1100" dirty="0" smtClean="0">
                <a:solidFill>
                  <a:srgbClr val="101141"/>
                </a:solidFill>
              </a:rPr>
              <a:t>, </a:t>
            </a:r>
            <a:r>
              <a:rPr lang="en-US" altLang="en-US" sz="1100" dirty="0" err="1" smtClean="0">
                <a:solidFill>
                  <a:srgbClr val="101141"/>
                </a:solidFill>
              </a:rPr>
              <a:t>Pilani</a:t>
            </a:r>
            <a:r>
              <a:rPr lang="en-US" altLang="en-US" sz="1100" dirty="0" smtClean="0">
                <a:solidFill>
                  <a:srgbClr val="101141"/>
                </a:solidFill>
              </a:rPr>
              <a:t> Campus</a:t>
            </a:r>
          </a:p>
        </p:txBody>
      </p:sp>
      <p:grpSp>
        <p:nvGrpSpPr>
          <p:cNvPr id="12" name="Group 11"/>
          <p:cNvGrpSpPr>
            <a:grpSpLocks/>
          </p:cNvGrpSpPr>
          <p:nvPr userDrawn="1"/>
        </p:nvGrpSpPr>
        <p:grpSpPr bwMode="auto">
          <a:xfrm>
            <a:off x="2084388" y="6550025"/>
            <a:ext cx="7059612" cy="49213"/>
            <a:chOff x="2083888" y="6550671"/>
            <a:chExt cx="7060112" cy="48665"/>
          </a:xfrm>
        </p:grpSpPr>
        <p:sp>
          <p:nvSpPr>
            <p:cNvPr id="13" name="Rectangle 12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412564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F2C1DB0-0445-41A0-ACEE-03823BDEB1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90A063E9-4D4B-4FC0-9FFA-430D55738D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F2C3D7AC-B70C-4092-ABFD-66FCCE557B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CC8AB-DA3C-4CB0-8904-60D39B1950B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3/28/2022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A520A7B2-5640-43B0-901F-372EDFE733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CS ZG525 / CSI ZG525/ ES ZG526: ADVANCED COMPUTER NETWORKS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BF1A0A19-0DD3-49DB-9ABA-6A78DBE15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7079E-14CB-49E3-8BA8-C540CEA3A58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499260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CBE7C04-8733-488B-BB67-9F223195B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A710E04-046C-4034-B097-9E383244B4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5C8EA0FE-93F3-4B79-B040-66F5A04B74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7B7CD1DC-62A6-4B84-8F1D-71623F8B59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843B5-5FC3-457A-8B78-AA42173FD6A0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3/28/2022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E97C86D4-C410-4DBF-8762-FF52E3445D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CS ZG525 / CSI ZG525/ ES ZG526: ADVANCED COMPUTER NETWORKS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CCDE0619-F381-4817-AF40-90C3A5B01F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7079E-14CB-49E3-8BA8-C540CEA3A58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796313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911BD0A-8D4B-4F70-B10E-6BDFF53622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E87AA0EF-567C-4DAD-BB24-8402D0D4A3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FDCE08C3-D7C5-44BC-9C10-A5D47836CD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59270607-3E69-429C-9544-0183194654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BF1FABAD-A260-435A-9053-23476ADB4D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ECAD5625-88A7-4431-918C-1FCE626493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9A4DA-62CB-43A4-9353-73E74A75742A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3/28/2022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B0A25D9B-4831-45AE-AB61-77038301D3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CS ZG525 / CSI ZG525/ ES ZG526: ADVANCED COMPUTER NETWORKS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825798B0-5E82-4E60-BD86-603FA39D1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7079E-14CB-49E3-8BA8-C540CEA3A58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20858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442167"/>
            <a:ext cx="7886700" cy="85323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11299"/>
            <a:ext cx="7886700" cy="46656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487320"/>
            <a:ext cx="2057400" cy="365125"/>
          </a:xfrm>
        </p:spPr>
        <p:txBody>
          <a:bodyPr/>
          <a:lstStyle/>
          <a:p>
            <a:fld id="{5D1E2D5E-AC7B-4B37-9246-DABB8770DABE}" type="datetime1">
              <a:rPr lang="en-US" smtClean="0"/>
              <a:t>3/28/2022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4981" y="6477001"/>
            <a:ext cx="3086100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Cloud, IoT and Enterprise Security</a:t>
            </a:r>
            <a:endParaRPr lang="en-US" dirty="0"/>
          </a:p>
        </p:txBody>
      </p:sp>
      <p:sp>
        <p:nvSpPr>
          <p:cNvPr id="11" name="TextBox 10"/>
          <p:cNvSpPr txBox="1">
            <a:spLocks noChangeArrowheads="1"/>
          </p:cNvSpPr>
          <p:nvPr userDrawn="1"/>
        </p:nvSpPr>
        <p:spPr bwMode="auto">
          <a:xfrm>
            <a:off x="3276600" y="6565108"/>
            <a:ext cx="5867400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defRPr/>
            </a:pPr>
            <a:r>
              <a:rPr lang="en-US" altLang="en-US" sz="1100" b="1" dirty="0" smtClean="0">
                <a:solidFill>
                  <a:srgbClr val="101141"/>
                </a:solidFill>
              </a:rPr>
              <a:t>BITS </a:t>
            </a:r>
            <a:r>
              <a:rPr lang="en-US" altLang="en-US" sz="1100" dirty="0" err="1" smtClean="0">
                <a:solidFill>
                  <a:srgbClr val="101141"/>
                </a:solidFill>
              </a:rPr>
              <a:t>Pilani</a:t>
            </a:r>
            <a:r>
              <a:rPr lang="en-US" altLang="en-US" sz="1100" dirty="0" smtClean="0">
                <a:solidFill>
                  <a:srgbClr val="101141"/>
                </a:solidFill>
              </a:rPr>
              <a:t>, </a:t>
            </a:r>
            <a:r>
              <a:rPr lang="en-US" altLang="en-US" sz="1100" dirty="0" err="1" smtClean="0">
                <a:solidFill>
                  <a:srgbClr val="101141"/>
                </a:solidFill>
              </a:rPr>
              <a:t>Pilani</a:t>
            </a:r>
            <a:r>
              <a:rPr lang="en-US" altLang="en-US" sz="1100" dirty="0" smtClean="0">
                <a:solidFill>
                  <a:srgbClr val="101141"/>
                </a:solidFill>
              </a:rPr>
              <a:t> Campus</a:t>
            </a:r>
          </a:p>
        </p:txBody>
      </p:sp>
      <p:pic>
        <p:nvPicPr>
          <p:cNvPr id="12" name="Picture 11" descr="Picture 7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3" name="Group 18"/>
          <p:cNvGrpSpPr>
            <a:grpSpLocks/>
          </p:cNvGrpSpPr>
          <p:nvPr userDrawn="1"/>
        </p:nvGrpSpPr>
        <p:grpSpPr bwMode="auto">
          <a:xfrm>
            <a:off x="2133600" y="6453982"/>
            <a:ext cx="7010400" cy="46038"/>
            <a:chOff x="1905000" y="6553200"/>
            <a:chExt cx="7010400" cy="45719"/>
          </a:xfrm>
        </p:grpSpPr>
        <p:sp>
          <p:nvSpPr>
            <p:cNvPr id="14" name="Rectangle 13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grpSp>
        <p:nvGrpSpPr>
          <p:cNvPr id="17" name="Group 22"/>
          <p:cNvGrpSpPr>
            <a:grpSpLocks/>
          </p:cNvGrpSpPr>
          <p:nvPr userDrawn="1"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8" name="Rectangle 17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20" name="Rectangle 19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732449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B1AAEC5-4E16-41EF-A1E4-8A5D21C8DD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92C09611-7F4A-433D-912A-AAC34693D1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2A3B25-CB58-45A2-92CE-132D94BDC731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3/28/2022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270DC0C2-D439-4BEB-9001-78660C0582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CS ZG525 / CSI ZG525/ ES ZG526: ADVANCED COMPUTER NETWORKS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F46D918C-E13F-46B9-AD96-72E601F3E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7079E-14CB-49E3-8BA8-C540CEA3A58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636301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F835398C-D002-4B92-9667-8960124212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2A60D-A378-4388-8F7C-2CE3DBDA5931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3/28/2022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F5DDD067-8B3B-4536-958C-1089B5535B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CS ZG525 / CSI ZG525/ ES ZG526: ADVANCED COMPUTER NETWORKS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262B8BF4-C3D0-44EA-AC6D-C4B89ED6E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7079E-14CB-49E3-8BA8-C540CEA3A58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856278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CBA5091-6BC5-4425-AAFB-78A9CC49E0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B630BAB-AAE7-427A-838D-1BF2C5402E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200C8370-6CB6-43F8-B742-A97EF137C0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FD8AA3F0-5A46-42A7-9082-C14623012C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364BE-BBB4-4250-A714-DA52E34663AC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3/28/2022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CD81651D-0F79-46EE-A745-899AF5A68B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CS ZG525 / CSI ZG525/ ES ZG526: ADVANCED COMPUTER NETWORKS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D7376205-252C-46F2-AAE4-25E972A5E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7079E-14CB-49E3-8BA8-C540CEA3A58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062224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8401017-7E6D-4FD1-8014-707B9A18D7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20B3D9B4-3FFD-4AB0-96CA-2F3B41B811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1D3799D9-C754-4197-B84D-72F9146951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024145DF-CA2C-47DC-A190-FE3356EE08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ECB27-79A4-4C4B-A5AA-09D7B8C301AE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3/28/2022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7D0FE476-0EF6-4F70-B776-5DA21E3543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CS ZG525 / CSI ZG525/ ES ZG526: ADVANCED COMPUTER NETWORKS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661C66AE-08DE-4601-811F-8BBF0FDF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7079E-14CB-49E3-8BA8-C540CEA3A58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37148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AC58B78-574F-4C66-B5BC-4E0F7A0A58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C28611C8-C8B7-4FF1-83BC-0D1C0BA7C3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A63E44EC-B28C-4D4D-AB92-0F4F890E1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20B13D-7C50-4893-9B96-D671BAC7961C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3/28/2022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FE752294-85BD-4290-AEB8-9B3ED03BB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CS ZG525 / CSI ZG525/ ES ZG526: ADVANCED COMPUTER NETWORKS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E9C182AF-80E0-43AB-B5A1-C1025F138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7079E-14CB-49E3-8BA8-C540CEA3A58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164554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07560886-23A6-4613-9B79-CE5EACF688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1EF7209D-044D-4E3F-8D24-FEA93E5FE0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F253F9B3-8678-4510-8FA6-1D225C0F3C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AAED9-73BB-43FB-BE57-5F116564B6DB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3/28/2022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6DBC5B70-38F4-4560-B70A-79A1635E81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CS ZG525 / CSI ZG525/ ES ZG526: ADVANCED COMPUTER NETWORKS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82346E8D-6ABB-499F-96C9-E1B6B86798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7079E-14CB-49E3-8BA8-C540CEA3A58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06208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 - Text &amp; Bullets - White BG -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9"/>
          <p:cNvSpPr>
            <a:spLocks noGrp="1"/>
          </p:cNvSpPr>
          <p:nvPr>
            <p:ph type="body" sz="quarter" idx="20" hasCustomPrompt="1"/>
          </p:nvPr>
        </p:nvSpPr>
        <p:spPr>
          <a:xfrm>
            <a:off x="309669" y="199995"/>
            <a:ext cx="7176120" cy="399604"/>
          </a:xfrm>
          <a:prstGeom prst="rect">
            <a:avLst/>
          </a:prstGeom>
        </p:spPr>
        <p:txBody>
          <a:bodyPr vert="horz" lIns="91111" tIns="45555" rIns="91111" bIns="45555" anchor="b"/>
          <a:lstStyle>
            <a:lvl1pPr marL="0" indent="0">
              <a:buNone/>
              <a:defRPr sz="794" b="1" cap="all" baseline="0">
                <a:solidFill>
                  <a:srgbClr val="EB8024"/>
                </a:solidFill>
                <a:latin typeface="+mj-lt"/>
                <a:cs typeface="BentonSans Book"/>
              </a:defRPr>
            </a:lvl1pPr>
          </a:lstStyle>
          <a:p>
            <a:pPr lvl="0"/>
            <a:r>
              <a:rPr lang="en-US" dirty="0"/>
              <a:t>CATEGORY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24" hasCustomPrompt="1"/>
          </p:nvPr>
        </p:nvSpPr>
        <p:spPr>
          <a:xfrm>
            <a:off x="309669" y="645145"/>
            <a:ext cx="7176120" cy="545609"/>
          </a:xfrm>
          <a:prstGeom prst="rect">
            <a:avLst/>
          </a:prstGeom>
        </p:spPr>
        <p:txBody>
          <a:bodyPr lIns="91111" tIns="45555" rIns="91111" bIns="45555"/>
          <a:lstStyle>
            <a:lvl1pPr marL="0" indent="0">
              <a:buNone/>
              <a:defRPr sz="1588" baseline="0">
                <a:latin typeface="+mj-lt"/>
              </a:defRPr>
            </a:lvl1pPr>
            <a:lvl2pPr>
              <a:defRPr sz="1588"/>
            </a:lvl2pPr>
            <a:lvl3pPr>
              <a:defRPr sz="1588"/>
            </a:lvl3pPr>
            <a:lvl4pPr>
              <a:defRPr sz="1588"/>
            </a:lvl4pPr>
            <a:lvl5pPr>
              <a:defRPr sz="1588"/>
            </a:lvl5pPr>
          </a:lstStyle>
          <a:p>
            <a:pPr lvl="0"/>
            <a:r>
              <a:rPr lang="nl-NL" dirty="0" err="1"/>
              <a:t>Slide</a:t>
            </a:r>
            <a:r>
              <a:rPr lang="nl-NL" dirty="0"/>
              <a:t> </a:t>
            </a:r>
            <a:r>
              <a:rPr lang="nl-NL" dirty="0" err="1"/>
              <a:t>Title</a:t>
            </a:r>
            <a:endParaRPr lang="en-GB" dirty="0"/>
          </a:p>
        </p:txBody>
      </p:sp>
      <p:sp>
        <p:nvSpPr>
          <p:cNvPr id="13" name="TextBox 12"/>
          <p:cNvSpPr txBox="1"/>
          <p:nvPr userDrawn="1"/>
        </p:nvSpPr>
        <p:spPr>
          <a:xfrm>
            <a:off x="8580398" y="6536778"/>
            <a:ext cx="563603" cy="230704"/>
          </a:xfrm>
          <a:prstGeom prst="rect">
            <a:avLst/>
          </a:prstGeom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fld id="{9C0653CD-709A-4C23-AF85-C211F9C3D3CB}" type="slidenum">
              <a:rPr lang="nl-NL" sz="899" smtClean="0">
                <a:solidFill>
                  <a:prstClr val="black"/>
                </a:solidFill>
                <a:latin typeface="Calibri Light" panose="020F0302020204030204"/>
                <a:ea typeface="BentonSans"/>
                <a:cs typeface="BentonSans"/>
                <a:sym typeface="BentonSans"/>
              </a:rPr>
              <a:pPr algn="ctr"/>
              <a:t>‹#›</a:t>
            </a:fld>
            <a:endParaRPr lang="en-GB" sz="899" dirty="0">
              <a:solidFill>
                <a:prstClr val="black"/>
              </a:solidFill>
              <a:latin typeface="Calibri Light" panose="020F0302020204030204"/>
              <a:ea typeface="BentonSans"/>
              <a:cs typeface="BentonSans"/>
              <a:sym typeface="BentonSans"/>
            </a:endParaRP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30"/>
          </p:nvPr>
        </p:nvSpPr>
        <p:spPr>
          <a:xfrm>
            <a:off x="309668" y="1883046"/>
            <a:ext cx="8493591" cy="4724272"/>
          </a:xfrm>
          <a:prstGeom prst="rect">
            <a:avLst/>
          </a:prstGeom>
        </p:spPr>
        <p:txBody>
          <a:bodyPr vert="horz"/>
          <a:lstStyle>
            <a:lvl1pPr marL="151198" indent="-151198">
              <a:buClr>
                <a:srgbClr val="EB8024"/>
              </a:buClr>
              <a:buFont typeface="Arial"/>
              <a:buChar char="•"/>
              <a:defRPr sz="899">
                <a:latin typeface="Georgia"/>
                <a:cs typeface="Georgia"/>
              </a:defRPr>
            </a:lvl1pPr>
            <a:lvl2pPr marL="494080" indent="-151198">
              <a:buClr>
                <a:srgbClr val="EB8024"/>
              </a:buClr>
              <a:buFont typeface="Arial"/>
              <a:buChar char="•"/>
              <a:defRPr sz="899">
                <a:latin typeface="Georgia"/>
                <a:cs typeface="Georgia"/>
              </a:defRPr>
            </a:lvl2pPr>
            <a:lvl3pPr marL="836963" indent="-151198">
              <a:buClr>
                <a:srgbClr val="EB8024"/>
              </a:buClr>
              <a:buFont typeface="Arial"/>
              <a:buChar char="•"/>
              <a:defRPr sz="899">
                <a:latin typeface="Georgia"/>
                <a:cs typeface="Georgia"/>
              </a:defRPr>
            </a:lvl3pPr>
            <a:lvl4pPr marL="1179845" indent="-151198">
              <a:buClr>
                <a:srgbClr val="EB8024"/>
              </a:buClr>
              <a:buFont typeface="Arial"/>
              <a:buChar char="•"/>
              <a:defRPr sz="899">
                <a:latin typeface="Georgia"/>
                <a:cs typeface="Georgia"/>
              </a:defRPr>
            </a:lvl4pPr>
            <a:lvl5pPr marL="1522728" indent="-151198">
              <a:buClr>
                <a:srgbClr val="EB8024"/>
              </a:buClr>
              <a:buFont typeface="Arial"/>
              <a:buChar char="•"/>
              <a:defRPr sz="899">
                <a:latin typeface="Georgia"/>
                <a:cs typeface="Georgia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3" name="Shape 93"/>
          <p:cNvSpPr/>
          <p:nvPr userDrawn="1"/>
        </p:nvSpPr>
        <p:spPr>
          <a:xfrm>
            <a:off x="389578" y="1210100"/>
            <a:ext cx="446486" cy="26790"/>
          </a:xfrm>
          <a:prstGeom prst="rect">
            <a:avLst/>
          </a:prstGeom>
          <a:solidFill>
            <a:srgbClr val="EB802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2400">
                <a:solidFill>
                  <a:srgbClr val="F2AC00"/>
                </a:solidFill>
              </a:defRPr>
            </a:pPr>
            <a:endParaRPr sz="1270" dirty="0">
              <a:solidFill>
                <a:srgbClr val="EF6317"/>
              </a:solidFill>
              <a:cs typeface="Arial" panose="020B0604020202020204" pitchFamily="34" charset="0"/>
            </a:endParaRPr>
          </a:p>
        </p:txBody>
      </p:sp>
      <p:sp>
        <p:nvSpPr>
          <p:cNvPr id="64" name="Text Placeholder 14"/>
          <p:cNvSpPr>
            <a:spLocks noGrp="1"/>
          </p:cNvSpPr>
          <p:nvPr>
            <p:ph type="body" sz="quarter" idx="40"/>
          </p:nvPr>
        </p:nvSpPr>
        <p:spPr>
          <a:xfrm>
            <a:off x="309670" y="1245441"/>
            <a:ext cx="4114688" cy="571786"/>
          </a:xfrm>
          <a:prstGeom prst="rect">
            <a:avLst/>
          </a:prstGeom>
        </p:spPr>
        <p:txBody>
          <a:bodyPr vert="horz" lIns="91111" tIns="45555" rIns="91111" bIns="45555" anchor="b">
            <a:normAutofit/>
          </a:bodyPr>
          <a:lstStyle>
            <a:lvl1pPr marL="0" indent="0">
              <a:buNone/>
              <a:defRPr sz="899" b="1" cap="all" baseline="0">
                <a:solidFill>
                  <a:srgbClr val="EB8024"/>
                </a:solidFill>
                <a:latin typeface="+mj-lt"/>
                <a:cs typeface="BentonSans Book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12515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CC8AB-DA3C-4CB0-8904-60D39B1950B9}" type="datetime1">
              <a:rPr lang="en-US" smtClean="0"/>
              <a:t>3/28/2022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Cloud, IoT and Enterprise Security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53379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843B5-5FC3-457A-8B78-AA42173FD6A0}" type="datetime1">
              <a:rPr lang="en-US" smtClean="0"/>
              <a:t>3/28/2022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ZG525 / CSI ZG525/ ES ZG526: ADVANCED COMPUTER NETWORKS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29C7079E-14CB-49E3-8BA8-C540CEA3A5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1403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9A4DA-62CB-43A4-9353-73E74A75742A}" type="datetime1">
              <a:rPr lang="en-US" smtClean="0"/>
              <a:t>3/28/2022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ZG525 / CSI ZG525/ ES ZG526: ADVANCED COMPUTER NETWORKS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29C7079E-14CB-49E3-8BA8-C540CEA3A5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74366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869" y="158750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Box 5"/>
          <p:cNvSpPr txBox="1">
            <a:spLocks noChangeArrowheads="1"/>
          </p:cNvSpPr>
          <p:nvPr userDrawn="1"/>
        </p:nvSpPr>
        <p:spPr bwMode="auto"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defRPr/>
            </a:pPr>
            <a:r>
              <a:rPr lang="en-US" altLang="en-US" sz="1100" b="1" smtClean="0">
                <a:solidFill>
                  <a:srgbClr val="101141"/>
                </a:solidFill>
              </a:rPr>
              <a:t>BITS </a:t>
            </a:r>
            <a:r>
              <a:rPr lang="en-US" altLang="en-US" sz="1100" smtClean="0">
                <a:solidFill>
                  <a:srgbClr val="101141"/>
                </a:solidFill>
              </a:rPr>
              <a:t>Pilani, Pilani Campus</a:t>
            </a:r>
          </a:p>
        </p:txBody>
      </p:sp>
      <p:pic>
        <p:nvPicPr>
          <p:cNvPr id="7" name="Picture 11" descr="Picture 7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" name="Group 18"/>
          <p:cNvGrpSpPr>
            <a:grpSpLocks/>
          </p:cNvGrpSpPr>
          <p:nvPr userDrawn="1"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9" name="Rectangle 8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grpSp>
        <p:nvGrpSpPr>
          <p:cNvPr id="12" name="Group 22"/>
          <p:cNvGrpSpPr>
            <a:grpSpLocks/>
          </p:cNvGrpSpPr>
          <p:nvPr userDrawn="1"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3" name="Rectangle 12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5" name="Rectangle 14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757986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2A60D-A378-4388-8F7C-2CE3DBDA5931}" type="datetime1">
              <a:rPr lang="en-US" smtClean="0"/>
              <a:t>3/28/2022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Cloud, IoT and Enterprise Security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28523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364BE-BBB4-4250-A714-DA52E34663AC}" type="datetime1">
              <a:rPr lang="en-US" smtClean="0"/>
              <a:t>3/28/2022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ZG525 / CSI ZG525/ ES ZG526: ADVANCED COMPUTER NETWORKS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29C7079E-14CB-49E3-8BA8-C540CEA3A5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5716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ECB27-79A4-4C4B-A5AA-09D7B8C301AE}" type="datetime1">
              <a:rPr lang="en-US" smtClean="0"/>
              <a:t>3/28/2022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ZG525 / CSI ZG525/ ES ZG526: ADVANCED COMPUTER NETWORKS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29C7079E-14CB-49E3-8BA8-C540CEA3A5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6638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62156B-E58D-4B8D-8888-B311B490C688}" type="datetime1">
              <a:rPr lang="en-US" smtClean="0"/>
              <a:t>3/28/2022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/>
              <a:t>Cloud, IoT and Enterprise Security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25790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  <p:sldLayoutId id="2147483701" r:id="rId13"/>
    <p:sldLayoutId id="2147483685" r:id="rId14"/>
  </p:sldLayoutIdLst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D544CCA8-A81D-4AC0-BEA1-68B3973A43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82598ACA-934B-4B26-A24A-EBFA23D1CB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619863A9-125B-47CD-801B-5FD4AB5238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62156B-E58D-4B8D-8888-B311B490C688}" type="datetime1">
              <a:rPr lang="en-US" smtClean="0">
                <a:solidFill>
                  <a:prstClr val="black">
                    <a:tint val="75000"/>
                  </a:prstClr>
                </a:solidFill>
                <a:cs typeface="Arial" panose="020B0604020202020204" pitchFamily="34" charset="0"/>
              </a:rPr>
              <a:pPr/>
              <a:t>3/28/2022</a:t>
            </a:fld>
            <a:endParaRPr lang="en-US">
              <a:solidFill>
                <a:prstClr val="black">
                  <a:tint val="75000"/>
                </a:prstClr>
              </a:solidFill>
              <a:cs typeface="Arial" panose="020B0604020202020204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8FE20F9-CD41-4ABF-B574-36F8B0265D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>
                <a:solidFill>
                  <a:prstClr val="black">
                    <a:tint val="75000"/>
                  </a:prstClr>
                </a:solidFill>
                <a:cs typeface="Arial" panose="020B0604020202020204" pitchFamily="34" charset="0"/>
              </a:rPr>
              <a:t>CS ZG525 / CSI ZG525/ ES ZG526: ADVANCED COMPUTER NETWORKS</a:t>
            </a:r>
            <a:endParaRPr lang="en-US">
              <a:solidFill>
                <a:prstClr val="black">
                  <a:tint val="75000"/>
                </a:prstClr>
              </a:solidFill>
              <a:cs typeface="Arial" panose="020B060402020202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FD65B247-5F75-4F52-B4C9-B8739A1EFA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C7079E-14CB-49E3-8BA8-C540CEA3A588}" type="slidenum">
              <a:rPr lang="en-US" smtClean="0">
                <a:solidFill>
                  <a:prstClr val="black">
                    <a:tint val="75000"/>
                  </a:prstClr>
                </a:solidFill>
                <a:cs typeface="Arial" panose="020B0604020202020204" pitchFamily="34" charset="0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79165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  <p:sldLayoutId id="2147483714" r:id="rId12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4.xml"/><Relationship Id="rId3" Type="http://schemas.openxmlformats.org/officeDocument/2006/relationships/diagramLayout" Target="../diagrams/layout3.xml"/><Relationship Id="rId7" Type="http://schemas.openxmlformats.org/officeDocument/2006/relationships/diagramData" Target="../diagrams/data4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6.xml"/><Relationship Id="rId6" Type="http://schemas.microsoft.com/office/2007/relationships/diagramDrawing" Target="../diagrams/drawing3.xml"/><Relationship Id="rId11" Type="http://schemas.microsoft.com/office/2007/relationships/diagramDrawing" Target="../diagrams/drawing4.xml"/><Relationship Id="rId5" Type="http://schemas.openxmlformats.org/officeDocument/2006/relationships/diagramColors" Target="../diagrams/colors3.xml"/><Relationship Id="rId10" Type="http://schemas.openxmlformats.org/officeDocument/2006/relationships/diagramColors" Target="../diagrams/colors4.xml"/><Relationship Id="rId4" Type="http://schemas.openxmlformats.org/officeDocument/2006/relationships/diagramQuickStyle" Target="../diagrams/quickStyle3.xml"/><Relationship Id="rId9" Type="http://schemas.openxmlformats.org/officeDocument/2006/relationships/diagramQuickStyle" Target="../diagrams/quickStyle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6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7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26.w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16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16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13" Type="http://schemas.openxmlformats.org/officeDocument/2006/relationships/image" Target="../media/image16.png"/><Relationship Id="rId18" Type="http://schemas.openxmlformats.org/officeDocument/2006/relationships/image" Target="../media/image36.svg"/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12" Type="http://schemas.openxmlformats.org/officeDocument/2006/relationships/image" Target="../media/image30.svg"/><Relationship Id="rId17" Type="http://schemas.openxmlformats.org/officeDocument/2006/relationships/image" Target="../media/image18.png"/><Relationship Id="rId2" Type="http://schemas.openxmlformats.org/officeDocument/2006/relationships/hyperlink" Target="https://www.scmagazineuk.com/doriot-project-secure-internet-things/article/1590701" TargetMode="External"/><Relationship Id="rId16" Type="http://schemas.openxmlformats.org/officeDocument/2006/relationships/image" Target="../media/image34.sv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4.svg"/><Relationship Id="rId11" Type="http://schemas.openxmlformats.org/officeDocument/2006/relationships/image" Target="../media/image15.png"/><Relationship Id="rId5" Type="http://schemas.openxmlformats.org/officeDocument/2006/relationships/image" Target="../media/image12.png"/><Relationship Id="rId15" Type="http://schemas.openxmlformats.org/officeDocument/2006/relationships/image" Target="../media/image17.png"/><Relationship Id="rId10" Type="http://schemas.openxmlformats.org/officeDocument/2006/relationships/image" Target="../media/image28.svg"/><Relationship Id="rId19" Type="http://schemas.openxmlformats.org/officeDocument/2006/relationships/image" Target="../media/image19.png"/><Relationship Id="rId4" Type="http://schemas.openxmlformats.org/officeDocument/2006/relationships/image" Target="../media/image22.svg"/><Relationship Id="rId9" Type="http://schemas.openxmlformats.org/officeDocument/2006/relationships/image" Target="../media/image14.png"/><Relationship Id="rId14" Type="http://schemas.openxmlformats.org/officeDocument/2006/relationships/image" Target="../media/image32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6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Content Placeholder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n-US" altLang="en-US" sz="1600" dirty="0" smtClean="0"/>
              <a:t>Nishit Narang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US" sz="1600" dirty="0" smtClean="0"/>
              <a:t>WILPD-CSIS</a:t>
            </a:r>
          </a:p>
          <a:p>
            <a:pPr>
              <a:spcBef>
                <a:spcPct val="0"/>
              </a:spcBef>
            </a:pPr>
            <a:r>
              <a:rPr lang="en-US" altLang="en-US" sz="1600" dirty="0"/>
              <a:t>(nishit.narang@pilani.bits-pilani.ac.in</a:t>
            </a:r>
            <a:r>
              <a:rPr lang="en-US" altLang="en-US" sz="1600" dirty="0" smtClean="0"/>
              <a:t>)</a:t>
            </a:r>
            <a:endParaRPr lang="en-US" altLang="en-US" sz="1600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4000" dirty="0" smtClean="0"/>
              <a:t>Cloud, </a:t>
            </a:r>
            <a:r>
              <a:rPr lang="en-US" sz="4000" dirty="0" err="1" smtClean="0"/>
              <a:t>IoT</a:t>
            </a:r>
            <a:r>
              <a:rPr lang="en-US" sz="4000" dirty="0" smtClean="0"/>
              <a:t> and Enterprise Security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76534356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Classification of Existing Models</a:t>
            </a:r>
            <a:endParaRPr lang="en-IN" dirty="0"/>
          </a:p>
        </p:txBody>
      </p:sp>
      <p:graphicFrame>
        <p:nvGraphicFramePr>
          <p:cNvPr id="4" name="Diagram 3"/>
          <p:cNvGraphicFramePr/>
          <p:nvPr>
            <p:extLst/>
          </p:nvPr>
        </p:nvGraphicFramePr>
        <p:xfrm>
          <a:off x="327956" y="2981385"/>
          <a:ext cx="3704958" cy="23669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Rectangle 4"/>
          <p:cNvSpPr/>
          <p:nvPr/>
        </p:nvSpPr>
        <p:spPr>
          <a:xfrm>
            <a:off x="338192" y="2378601"/>
            <a:ext cx="3694722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en-US" sz="1350" dirty="0">
                <a:solidFill>
                  <a:srgbClr val="0070C0"/>
                </a:solidFill>
              </a:rPr>
              <a:t>Elghomary et al.* classify trust models into one of the three types: </a:t>
            </a:r>
          </a:p>
        </p:txBody>
      </p:sp>
      <p:sp>
        <p:nvSpPr>
          <p:cNvPr id="6" name="Rectangle 5"/>
          <p:cNvSpPr/>
          <p:nvPr/>
        </p:nvSpPr>
        <p:spPr>
          <a:xfrm>
            <a:off x="4413124" y="2337051"/>
            <a:ext cx="4584164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50" dirty="0" smtClean="0">
                <a:solidFill>
                  <a:srgbClr val="0070C0"/>
                </a:solidFill>
              </a:rPr>
              <a:t>Narang et al. ** propose </a:t>
            </a:r>
            <a:r>
              <a:rPr lang="en-US" sz="1350" dirty="0">
                <a:solidFill>
                  <a:srgbClr val="0070C0"/>
                </a:solidFill>
              </a:rPr>
              <a:t>the following </a:t>
            </a:r>
            <a:r>
              <a:rPr lang="en-US" sz="1350" dirty="0" smtClean="0">
                <a:solidFill>
                  <a:srgbClr val="0070C0"/>
                </a:solidFill>
              </a:rPr>
              <a:t>alternate classification method:</a:t>
            </a:r>
            <a:endParaRPr lang="en-IN" sz="1350" dirty="0"/>
          </a:p>
        </p:txBody>
      </p:sp>
      <p:graphicFrame>
        <p:nvGraphicFramePr>
          <p:cNvPr id="7" name="Diagram 6"/>
          <p:cNvGraphicFramePr/>
          <p:nvPr>
            <p:extLst/>
          </p:nvPr>
        </p:nvGraphicFramePr>
        <p:xfrm>
          <a:off x="4413124" y="2981385"/>
          <a:ext cx="4584164" cy="23669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8" name="Rectangle 7"/>
          <p:cNvSpPr/>
          <p:nvPr/>
        </p:nvSpPr>
        <p:spPr>
          <a:xfrm>
            <a:off x="338193" y="5688135"/>
            <a:ext cx="865909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/>
              <a:t>*K. Elghomary, D. </a:t>
            </a:r>
            <a:r>
              <a:rPr lang="en-US" sz="900" dirty="0" err="1"/>
              <a:t>Bouzidi</a:t>
            </a:r>
            <a:r>
              <a:rPr lang="en-US" sz="900" dirty="0"/>
              <a:t>, and N. </a:t>
            </a:r>
            <a:r>
              <a:rPr lang="en-US" sz="900" dirty="0" err="1"/>
              <a:t>Daoudi</a:t>
            </a:r>
            <a:r>
              <a:rPr lang="en-US" sz="900" dirty="0"/>
              <a:t>, “A Comparative Analysis of OSN and </a:t>
            </a:r>
            <a:r>
              <a:rPr lang="en-US" sz="900" dirty="0" err="1"/>
              <a:t>SIoT</a:t>
            </a:r>
            <a:r>
              <a:rPr lang="en-US" sz="900" dirty="0"/>
              <a:t> Trust Models for a trust model adapted to MOOCs platforms,” in </a:t>
            </a:r>
            <a:r>
              <a:rPr lang="en-US" sz="900" i="1" dirty="0"/>
              <a:t>Proceedings of the 2nd International Conference on Networking, Information Systems &amp; Security</a:t>
            </a:r>
            <a:r>
              <a:rPr lang="en-US" sz="900" dirty="0"/>
              <a:t>, New York, NY, USA, Mar. 2019, pp. 1–8. </a:t>
            </a:r>
            <a:r>
              <a:rPr lang="en-US" sz="900" dirty="0" err="1"/>
              <a:t>doi</a:t>
            </a:r>
            <a:r>
              <a:rPr lang="en-US" sz="900" dirty="0"/>
              <a:t>: 10/gjkw2k.</a:t>
            </a:r>
            <a:endParaRPr lang="en-IN" sz="900" dirty="0"/>
          </a:p>
        </p:txBody>
      </p:sp>
      <p:sp>
        <p:nvSpPr>
          <p:cNvPr id="3" name="Rectangle 2"/>
          <p:cNvSpPr/>
          <p:nvPr/>
        </p:nvSpPr>
        <p:spPr>
          <a:xfrm>
            <a:off x="327139" y="6057467"/>
            <a:ext cx="866933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IN" sz="1000" dirty="0" smtClean="0">
                <a:solidFill>
                  <a:srgbClr val="333333"/>
                </a:solidFill>
                <a:latin typeface="inherit"/>
              </a:rPr>
              <a:t>** “</a:t>
            </a:r>
            <a:r>
              <a:rPr lang="en-IN" sz="1000" dirty="0">
                <a:solidFill>
                  <a:srgbClr val="333333"/>
                </a:solidFill>
                <a:latin typeface="inherit"/>
              </a:rPr>
              <a:t>A hybrid trust management framework for a multi-service social IoT network”, Elsevier Computer Communications Vol 171 (2021), Pages 61-79 (DOI: https://doi.org/10.1016/j.comcom.2021.02.015)</a:t>
            </a:r>
            <a:endParaRPr lang="en-IN" sz="1000" b="0" i="0" dirty="0">
              <a:solidFill>
                <a:srgbClr val="333333"/>
              </a:solidFill>
              <a:effectLst/>
              <a:latin typeface="inherit"/>
            </a:endParaRPr>
          </a:p>
        </p:txBody>
      </p:sp>
    </p:spTree>
    <p:extLst>
      <p:ext uri="{BB962C8B-B14F-4D97-AF65-F5344CB8AC3E}">
        <p14:creationId xmlns:p14="http://schemas.microsoft.com/office/powerpoint/2010/main" val="1491630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Graph-based Models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Work by American Sociologist Mark </a:t>
            </a:r>
            <a:r>
              <a:rPr lang="en-US" dirty="0" err="1" smtClean="0"/>
              <a:t>Granovetter</a:t>
            </a:r>
            <a:endParaRPr lang="en-US" dirty="0" smtClean="0"/>
          </a:p>
          <a:p>
            <a:pPr lvl="1"/>
            <a:r>
              <a:rPr lang="en-US" i="1" dirty="0" smtClean="0"/>
              <a:t>The Strength of Weak Ties</a:t>
            </a:r>
            <a:r>
              <a:rPr lang="en-US" dirty="0" smtClean="0"/>
              <a:t> (1973)</a:t>
            </a:r>
          </a:p>
          <a:p>
            <a:pPr lvl="1"/>
            <a:r>
              <a:rPr lang="en-US" dirty="0" smtClean="0"/>
              <a:t>Described </a:t>
            </a:r>
            <a:r>
              <a:rPr lang="en-US" dirty="0"/>
              <a:t>how the degree of overlap between two individual’s friendship network varies directly with the strength of their social </a:t>
            </a:r>
            <a:r>
              <a:rPr lang="en-US" dirty="0" smtClean="0"/>
              <a:t>tie</a:t>
            </a:r>
          </a:p>
          <a:p>
            <a:pPr lvl="1"/>
            <a:r>
              <a:rPr lang="en-US" dirty="0" smtClean="0"/>
              <a:t>Described the strength of the Weak Ties in connecting disparate network components</a:t>
            </a:r>
          </a:p>
          <a:p>
            <a:r>
              <a:rPr lang="en-US" dirty="0" smtClean="0"/>
              <a:t>Work by </a:t>
            </a:r>
            <a:r>
              <a:rPr lang="en-US" dirty="0" err="1" smtClean="0"/>
              <a:t>Onella</a:t>
            </a:r>
            <a:r>
              <a:rPr lang="en-US" dirty="0" smtClean="0"/>
              <a:t> et al. extending the work by </a:t>
            </a:r>
            <a:r>
              <a:rPr lang="en-US" dirty="0" err="1" smtClean="0"/>
              <a:t>Granovetter</a:t>
            </a:r>
            <a:endParaRPr lang="en-US" dirty="0" smtClean="0"/>
          </a:p>
          <a:p>
            <a:pPr lvl="1"/>
            <a:r>
              <a:rPr lang="en-IN" dirty="0" smtClean="0"/>
              <a:t>Studied structure </a:t>
            </a:r>
            <a:r>
              <a:rPr lang="en-IN" dirty="0"/>
              <a:t>and tie strengths in mobile communication </a:t>
            </a:r>
            <a:r>
              <a:rPr lang="en-IN" dirty="0" smtClean="0"/>
              <a:t>networks</a:t>
            </a:r>
          </a:p>
          <a:p>
            <a:pPr lvl="1"/>
            <a:r>
              <a:rPr lang="en-US" dirty="0" smtClean="0"/>
              <a:t>CDRs from mobile communication networks were used to quantify the measure of interaction between humans, which was used as a measure of tie strength between the people involved in the calls</a:t>
            </a:r>
          </a:p>
          <a:p>
            <a:pPr lvl="1"/>
            <a:r>
              <a:rPr lang="en-US" dirty="0" smtClean="0"/>
              <a:t>Showed </a:t>
            </a:r>
            <a:r>
              <a:rPr lang="en-US" dirty="0"/>
              <a:t>a direct correlation between </a:t>
            </a:r>
            <a:r>
              <a:rPr lang="en-US" i="1" dirty="0" err="1"/>
              <a:t>neighbourhood</a:t>
            </a:r>
            <a:r>
              <a:rPr lang="en-US" i="1" dirty="0"/>
              <a:t> overlap</a:t>
            </a:r>
            <a:r>
              <a:rPr lang="en-US" dirty="0"/>
              <a:t> and tie strengths</a:t>
            </a:r>
            <a:endParaRPr lang="en-IN" dirty="0" smtClean="0"/>
          </a:p>
          <a:p>
            <a:pPr lvl="1"/>
            <a:endParaRPr lang="en-IN" dirty="0"/>
          </a:p>
        </p:txBody>
      </p:sp>
      <p:graphicFrame>
        <p:nvGraphicFramePr>
          <p:cNvPr id="4" name="Object 3">
            <a:hlinkClick r:id="" action="ppaction://ole?verb=0"/>
          </p:cNvPr>
          <p:cNvGraphicFramePr>
            <a:graphicFrameLocks noChangeAspect="1"/>
          </p:cNvGraphicFramePr>
          <p:nvPr>
            <p:extLst/>
          </p:nvPr>
        </p:nvGraphicFramePr>
        <p:xfrm>
          <a:off x="7038304" y="2262555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0" name="Acrobat Document" showAsIcon="1" r:id="rId3" imgW="914400" imgH="771480" progId="AcroExch.Document.DC">
                  <p:embed/>
                </p:oleObj>
              </mc:Choice>
              <mc:Fallback>
                <p:oleObj name="Acrobat Document" showAsIcon="1" r:id="rId3" imgW="914400" imgH="771480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038304" y="2262555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hlinkClick r:id="" action="ppaction://ole?verb=0"/>
          </p:cNvPr>
          <p:cNvGraphicFramePr>
            <a:graphicFrameLocks noChangeAspect="1"/>
          </p:cNvGraphicFramePr>
          <p:nvPr>
            <p:extLst/>
          </p:nvPr>
        </p:nvGraphicFramePr>
        <p:xfrm>
          <a:off x="7600950" y="5524435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1" name="Acrobat Document" showAsIcon="1" r:id="rId5" imgW="914400" imgH="771480" progId="AcroExch.Document.DC">
                  <p:embed/>
                </p:oleObj>
              </mc:Choice>
              <mc:Fallback>
                <p:oleObj name="Acrobat Document" showAsIcon="1" r:id="rId5" imgW="914400" imgH="771480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600950" y="5524435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83904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Interaction-based Models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X. Li, H. Fang, Q. Yang, and J. Zhang, “Who is Your Best Friend? Ranking Social Network Friends According to Trust Relationship,” in </a:t>
            </a:r>
            <a:r>
              <a:rPr lang="en-US" i="1" dirty="0"/>
              <a:t>Proceedings of the 26th Conference on User Modeling, Adaptation and Personalization</a:t>
            </a:r>
            <a:r>
              <a:rPr lang="en-US" dirty="0"/>
              <a:t>, New York, NY, USA, Jul. 2018, pp. 301–309. </a:t>
            </a:r>
            <a:r>
              <a:rPr lang="en-US" dirty="0" err="1"/>
              <a:t>doi</a:t>
            </a:r>
            <a:r>
              <a:rPr lang="en-US" dirty="0"/>
              <a:t>: 10/</a:t>
            </a:r>
            <a:r>
              <a:rPr lang="en-US" dirty="0" err="1"/>
              <a:t>gfrfds</a:t>
            </a:r>
            <a:r>
              <a:rPr lang="en-US" dirty="0"/>
              <a:t>. </a:t>
            </a:r>
            <a:endParaRPr lang="en-US" dirty="0" smtClean="0"/>
          </a:p>
          <a:p>
            <a:pPr lvl="1"/>
            <a:r>
              <a:rPr lang="en-US" dirty="0"/>
              <a:t>In </a:t>
            </a:r>
            <a:r>
              <a:rPr lang="en-US" dirty="0" smtClean="0"/>
              <a:t>OSNs </a:t>
            </a:r>
            <a:r>
              <a:rPr lang="en-US" dirty="0"/>
              <a:t>e.g. Facebook, the relationship between users is binary, i.e., either friend (trust) or stranger (</a:t>
            </a:r>
            <a:r>
              <a:rPr lang="en-US" dirty="0" smtClean="0"/>
              <a:t>distrust)</a:t>
            </a:r>
          </a:p>
          <a:p>
            <a:pPr lvl="1"/>
            <a:r>
              <a:rPr lang="en-US" dirty="0" smtClean="0"/>
              <a:t>However</a:t>
            </a:r>
            <a:r>
              <a:rPr lang="en-US" dirty="0"/>
              <a:t>, in real-world life, people always have different trust relationships with others (e.g., best friend, acquaintance, </a:t>
            </a:r>
            <a:r>
              <a:rPr lang="en-US" dirty="0" smtClean="0"/>
              <a:t>frenemy)</a:t>
            </a:r>
          </a:p>
          <a:p>
            <a:pPr lvl="1"/>
            <a:r>
              <a:rPr lang="en-US" dirty="0" smtClean="0"/>
              <a:t>For </a:t>
            </a:r>
            <a:r>
              <a:rPr lang="en-US" dirty="0"/>
              <a:t>various applications such as social recommendation and semantic web, it is more worthwhile to know the trust strength between </a:t>
            </a:r>
            <a:r>
              <a:rPr lang="en-US" dirty="0" smtClean="0"/>
              <a:t>users</a:t>
            </a:r>
          </a:p>
          <a:p>
            <a:pPr lvl="1"/>
            <a:r>
              <a:rPr lang="en-US" dirty="0" smtClean="0"/>
              <a:t>In </a:t>
            </a:r>
            <a:r>
              <a:rPr lang="en-US" dirty="0"/>
              <a:t>this work, </a:t>
            </a:r>
            <a:r>
              <a:rPr lang="en-US" dirty="0" smtClean="0"/>
              <a:t>a </a:t>
            </a:r>
            <a:r>
              <a:rPr lang="en-US" dirty="0"/>
              <a:t>unique dataset obtained from a Facebook </a:t>
            </a:r>
            <a:r>
              <a:rPr lang="en-US" dirty="0" smtClean="0"/>
              <a:t>is studied to </a:t>
            </a:r>
            <a:r>
              <a:rPr lang="en-US" dirty="0"/>
              <a:t>map trust values with users' online interactions, and thus build personalized trust </a:t>
            </a:r>
            <a:r>
              <a:rPr lang="en-US" dirty="0" smtClean="0"/>
              <a:t>models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28550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Ratings-based Models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Frequently used with E-commerce Service Networks</a:t>
            </a:r>
          </a:p>
          <a:p>
            <a:r>
              <a:rPr lang="en-US" dirty="0" smtClean="0"/>
              <a:t>E-commerce  </a:t>
            </a:r>
            <a:r>
              <a:rPr lang="en-US" dirty="0"/>
              <a:t>systems  have  introduced  trust  management mechanisms that </a:t>
            </a:r>
            <a:r>
              <a:rPr lang="en-US" dirty="0" smtClean="0"/>
              <a:t>offer </a:t>
            </a:r>
            <a:r>
              <a:rPr lang="en-US" dirty="0"/>
              <a:t>valuable information to </a:t>
            </a:r>
            <a:r>
              <a:rPr lang="en-US" dirty="0" smtClean="0"/>
              <a:t>customers</a:t>
            </a:r>
          </a:p>
          <a:p>
            <a:pPr lvl="1"/>
            <a:r>
              <a:rPr lang="en-US" dirty="0" smtClean="0"/>
              <a:t>depict  </a:t>
            </a:r>
            <a:r>
              <a:rPr lang="en-US" dirty="0"/>
              <a:t>the  trust  level  of  sellers  </a:t>
            </a:r>
            <a:r>
              <a:rPr lang="en-US" dirty="0" smtClean="0"/>
              <a:t>for  </a:t>
            </a:r>
            <a:r>
              <a:rPr lang="en-US" dirty="0"/>
              <a:t>forthcoming </a:t>
            </a:r>
            <a:r>
              <a:rPr lang="en-US" dirty="0" smtClean="0"/>
              <a:t>transactions</a:t>
            </a:r>
            <a:endParaRPr lang="en-IN" dirty="0" smtClean="0"/>
          </a:p>
          <a:p>
            <a:r>
              <a:rPr lang="en-US" dirty="0" smtClean="0"/>
              <a:t>Sample Read:</a:t>
            </a:r>
            <a:endParaRPr lang="en-IN" dirty="0" smtClean="0"/>
          </a:p>
          <a:p>
            <a:pPr lvl="1"/>
            <a:r>
              <a:rPr lang="en-IN" dirty="0" smtClean="0"/>
              <a:t>Y</a:t>
            </a:r>
            <a:r>
              <a:rPr lang="en-IN" dirty="0"/>
              <a:t>. Wang and K.-J. Lin, “Reputation-Oriented Trustworthy Computing in E-Commerce Environments,” </a:t>
            </a:r>
            <a:r>
              <a:rPr lang="en-IN" i="1" dirty="0"/>
              <a:t>IEEE Internet </a:t>
            </a:r>
            <a:r>
              <a:rPr lang="en-IN" i="1" dirty="0" err="1"/>
              <a:t>Comput</a:t>
            </a:r>
            <a:r>
              <a:rPr lang="en-IN" i="1" dirty="0"/>
              <a:t>.</a:t>
            </a:r>
            <a:r>
              <a:rPr lang="en-IN" dirty="0"/>
              <a:t>, vol. 12, no. 4, pp. 55–59, Jul. 2008, </a:t>
            </a:r>
            <a:r>
              <a:rPr lang="en-IN" dirty="0" err="1"/>
              <a:t>doi</a:t>
            </a:r>
            <a:r>
              <a:rPr lang="en-IN" dirty="0"/>
              <a:t>: 10/cbqb3d</a:t>
            </a:r>
            <a:r>
              <a:rPr lang="en-IN" dirty="0" smtClean="0"/>
              <a:t>.</a:t>
            </a:r>
          </a:p>
          <a:p>
            <a:pPr lvl="1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33557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Opinion-based Models</a:t>
            </a:r>
            <a:endParaRPr lang="en-IN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4463091" y="2143559"/>
          <a:ext cx="4436210" cy="415246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725629"/>
                <a:gridCol w="2710581"/>
              </a:tblGrid>
              <a:tr h="171546"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it-IT" sz="1000" dirty="0">
                          <a:effectLst/>
                        </a:rPr>
                        <a:t>Parameter/Feature/Function</a:t>
                      </a:r>
                      <a:endParaRPr lang="en-IN" sz="1050" dirty="0">
                        <a:effectLst/>
                        <a:latin typeface="Bookman Old Style" panose="02050604050505020204" pitchFamily="18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26895" marR="26895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it-IT" sz="1000">
                          <a:effectLst/>
                        </a:rPr>
                        <a:t>TRM-SIoT</a:t>
                      </a:r>
                      <a:endParaRPr lang="en-IN" sz="1050">
                        <a:effectLst/>
                        <a:latin typeface="Bookman Old Style" panose="02050604050505020204" pitchFamily="18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26895" marR="26895" marT="0" marB="0"/>
                </a:tc>
              </a:tr>
              <a:tr h="171546">
                <a:tc>
                  <a:txBody>
                    <a:bodyPr/>
                    <a:lstStyle/>
                    <a:p>
                      <a:pPr marR="175260">
                        <a:lnSpc>
                          <a:spcPct val="13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it-IT" sz="1000">
                          <a:effectLst/>
                        </a:rPr>
                        <a:t>Trust Model Categorization</a:t>
                      </a:r>
                      <a:endParaRPr lang="en-IN" sz="1050">
                        <a:effectLst/>
                        <a:latin typeface="Bookman Old Style" panose="02050604050505020204" pitchFamily="18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26895" marR="26895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it-IT" sz="1000">
                          <a:effectLst/>
                        </a:rPr>
                        <a:t>Opinion-based model</a:t>
                      </a:r>
                      <a:endParaRPr lang="en-IN" sz="1050">
                        <a:effectLst/>
                        <a:latin typeface="Bookman Old Style" panose="02050604050505020204" pitchFamily="18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26895" marR="26895" marT="0" marB="0"/>
                </a:tc>
              </a:tr>
              <a:tr h="547627"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it-IT" sz="1000">
                          <a:effectLst/>
                        </a:rPr>
                        <a:t>Information Sources for Trust Model</a:t>
                      </a:r>
                      <a:endParaRPr lang="en-IN" sz="1050">
                        <a:effectLst/>
                        <a:latin typeface="Bookman Old Style" panose="02050604050505020204" pitchFamily="18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26895" marR="26895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it-IT" sz="1000">
                          <a:effectLst/>
                        </a:rPr>
                        <a:t>SIoT device opinions</a:t>
                      </a:r>
                      <a:endParaRPr lang="en-IN" sz="1050">
                        <a:effectLst/>
                        <a:latin typeface="Bookman Old Style" panose="02050604050505020204" pitchFamily="18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26895" marR="26895" marT="0" marB="0"/>
                </a:tc>
              </a:tr>
              <a:tr h="428865"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it-IT" sz="1000" dirty="0">
                          <a:effectLst/>
                        </a:rPr>
                        <a:t>Direct Opinion Computation Method</a:t>
                      </a:r>
                      <a:endParaRPr lang="en-IN" sz="1050" dirty="0">
                        <a:effectLst/>
                        <a:latin typeface="Bookman Old Style" panose="02050604050505020204" pitchFamily="18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26895" marR="26895" marT="0" marB="0"/>
                </a:tc>
                <a:tc>
                  <a:txBody>
                    <a:bodyPr/>
                    <a:lstStyle/>
                    <a:p>
                      <a:pPr marL="45720" algn="just">
                        <a:lnSpc>
                          <a:spcPct val="13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it-IT" sz="1000">
                          <a:effectLst/>
                        </a:rPr>
                        <a:t>Weighted average of past service transactions, based on QoS and criticality of transaction.</a:t>
                      </a:r>
                      <a:endParaRPr lang="en-IN" sz="1050">
                        <a:effectLst/>
                        <a:latin typeface="Bookman Old Style" panose="02050604050505020204" pitchFamily="18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26895" marR="26895" marT="0" marB="0"/>
                </a:tc>
              </a:tr>
              <a:tr h="771956"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it-IT" sz="1000" dirty="0">
                          <a:effectLst/>
                        </a:rPr>
                        <a:t>Service Provider Prioritization Method</a:t>
                      </a:r>
                      <a:endParaRPr lang="en-IN" sz="1050" dirty="0">
                        <a:effectLst/>
                        <a:latin typeface="Bookman Old Style" panose="02050604050505020204" pitchFamily="18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26895" marR="26895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it-IT" sz="1000" dirty="0">
                          <a:effectLst/>
                        </a:rPr>
                        <a:t>Weighted average of indirect opinions from few credible nodes. The weights for weighted average being the Trust of a node on the recommender node.</a:t>
                      </a:r>
                      <a:endParaRPr lang="en-IN" sz="1050" dirty="0">
                        <a:effectLst/>
                        <a:latin typeface="Bookman Old Style" panose="02050604050505020204" pitchFamily="18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26895" marR="26895" marT="0" marB="0"/>
                </a:tc>
              </a:tr>
              <a:tr h="257318"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it-IT" sz="1000">
                          <a:effectLst/>
                        </a:rPr>
                        <a:t>Indirect Opinion Distribution Method</a:t>
                      </a:r>
                      <a:endParaRPr lang="en-IN" sz="1050">
                        <a:effectLst/>
                        <a:latin typeface="Bookman Old Style" panose="02050604050505020204" pitchFamily="18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26895" marR="26895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it-IT" sz="1000">
                          <a:effectLst/>
                        </a:rPr>
                        <a:t>Nodes continuously poll indirect opinions from neighbourhood nodes.</a:t>
                      </a:r>
                      <a:endParaRPr lang="en-IN" sz="1050">
                        <a:effectLst/>
                        <a:latin typeface="Bookman Old Style" panose="02050604050505020204" pitchFamily="18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26895" marR="26895" marT="0" marB="0"/>
                </a:tc>
              </a:tr>
              <a:tr h="257318"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it-IT" sz="1000">
                          <a:effectLst/>
                        </a:rPr>
                        <a:t>Frequency of Indirect Opinion Distribution</a:t>
                      </a:r>
                      <a:endParaRPr lang="en-IN" sz="1050">
                        <a:effectLst/>
                        <a:latin typeface="Bookman Old Style" panose="02050604050505020204" pitchFamily="18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26895" marR="26895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it-IT" sz="1000">
                          <a:effectLst/>
                        </a:rPr>
                        <a:t>Once when creating a new social tie with a node, but not updated regularly.</a:t>
                      </a:r>
                      <a:endParaRPr lang="en-IN" sz="1050">
                        <a:effectLst/>
                        <a:latin typeface="Bookman Old Style" panose="02050604050505020204" pitchFamily="18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26895" marR="26895" marT="0" marB="0"/>
                </a:tc>
              </a:tr>
              <a:tr h="514638"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it-IT" sz="1000">
                          <a:effectLst/>
                        </a:rPr>
                        <a:t>Malicious node identification for Indirect Opinions</a:t>
                      </a:r>
                      <a:endParaRPr lang="en-IN" sz="1050">
                        <a:effectLst/>
                        <a:latin typeface="Bookman Old Style" panose="02050604050505020204" pitchFamily="18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26895" marR="26895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it-IT" sz="1000">
                          <a:effectLst/>
                        </a:rPr>
                        <a:t>Use of statistical methods (mean and standard deviation) to identify nodes whose opinions fall outside the opinion range of few credible nodes.</a:t>
                      </a:r>
                      <a:endParaRPr lang="en-IN" sz="1050">
                        <a:effectLst/>
                        <a:latin typeface="Bookman Old Style" panose="02050604050505020204" pitchFamily="18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26895" marR="26895" marT="0" marB="0"/>
                </a:tc>
              </a:tr>
              <a:tr h="600411"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it-IT" sz="1000" dirty="0" smtClean="0">
                          <a:effectLst/>
                        </a:rPr>
                        <a:t>Centralized/Distributed </a:t>
                      </a:r>
                      <a:r>
                        <a:rPr lang="it-IT" sz="1000" dirty="0">
                          <a:effectLst/>
                        </a:rPr>
                        <a:t>Computation</a:t>
                      </a:r>
                      <a:endParaRPr lang="en-IN" sz="1050" dirty="0">
                        <a:effectLst/>
                        <a:latin typeface="Bookman Old Style" panose="02050604050505020204" pitchFamily="18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26895" marR="26895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it-IT" sz="1000" dirty="0">
                          <a:effectLst/>
                        </a:rPr>
                        <a:t>Distributed only, since each node has its own set of credible nodes that keeps changing. This results in node-specific provider assessments.</a:t>
                      </a:r>
                      <a:endParaRPr lang="en-IN" sz="1050" dirty="0">
                        <a:effectLst/>
                        <a:latin typeface="Bookman Old Style" panose="02050604050505020204" pitchFamily="18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26895" marR="26895" marT="0" marB="0"/>
                </a:tc>
              </a:tr>
            </a:tbl>
          </a:graphicData>
        </a:graphic>
      </p:graphicFrame>
      <p:sp>
        <p:nvSpPr>
          <p:cNvPr id="5" name="Content Placeholder 2"/>
          <p:cNvSpPr txBox="1">
            <a:spLocks/>
          </p:cNvSpPr>
          <p:nvPr/>
        </p:nvSpPr>
        <p:spPr>
          <a:xfrm>
            <a:off x="628650" y="2262555"/>
            <a:ext cx="3737288" cy="391440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Use of opinions instead or ratings</a:t>
            </a:r>
          </a:p>
          <a:p>
            <a:r>
              <a:rPr lang="en-US" dirty="0" smtClean="0"/>
              <a:t>Opinions are consolidated-views based on past transactions</a:t>
            </a:r>
          </a:p>
          <a:p>
            <a:r>
              <a:rPr lang="en-US" dirty="0" smtClean="0"/>
              <a:t>Direct and Indirect Opinions</a:t>
            </a:r>
          </a:p>
          <a:p>
            <a:r>
              <a:rPr lang="en-US" dirty="0" smtClean="0"/>
              <a:t>Sample Read:</a:t>
            </a:r>
          </a:p>
          <a:p>
            <a:pPr lvl="1"/>
            <a:r>
              <a:rPr lang="en-IN" dirty="0"/>
              <a:t>E. Kokoris-</a:t>
            </a:r>
            <a:r>
              <a:rPr lang="en-IN" dirty="0" err="1"/>
              <a:t>Kogias</a:t>
            </a:r>
            <a:r>
              <a:rPr lang="en-IN" dirty="0"/>
              <a:t>, O. </a:t>
            </a:r>
            <a:r>
              <a:rPr lang="en-IN" dirty="0" err="1"/>
              <a:t>Voutyras</a:t>
            </a:r>
            <a:r>
              <a:rPr lang="en-IN" dirty="0"/>
              <a:t>, and T. </a:t>
            </a:r>
            <a:r>
              <a:rPr lang="en-IN" dirty="0" err="1"/>
              <a:t>Varvarigou</a:t>
            </a:r>
            <a:r>
              <a:rPr lang="en-IN" dirty="0"/>
              <a:t>, “TRM-</a:t>
            </a:r>
            <a:r>
              <a:rPr lang="en-IN" dirty="0" err="1"/>
              <a:t>SIoT</a:t>
            </a:r>
            <a:r>
              <a:rPr lang="en-IN" dirty="0"/>
              <a:t>: A scalable hybrid trust &amp; reputation model for the social Internet of Things,” in </a:t>
            </a:r>
            <a:r>
              <a:rPr lang="en-IN" i="1" dirty="0"/>
              <a:t>2016 IEEE 21st International Conference on Emerging Technologies and Factory Automation (ETFA)</a:t>
            </a:r>
            <a:r>
              <a:rPr lang="en-IN" dirty="0"/>
              <a:t>, Berlin, Germany, Sep. 2016, pp. 1–9. </a:t>
            </a:r>
            <a:r>
              <a:rPr lang="en-IN" dirty="0" err="1"/>
              <a:t>doi</a:t>
            </a:r>
            <a:r>
              <a:rPr lang="en-IN" dirty="0"/>
              <a:t>: 10.1109/ETFA.2016.7733612. </a:t>
            </a:r>
            <a:endParaRPr lang="en-IN" dirty="0" smtClean="0"/>
          </a:p>
          <a:p>
            <a:pPr lvl="1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26992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Cross-Integrated Models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P. Deshpande, P. A. </a:t>
            </a:r>
            <a:r>
              <a:rPr lang="en-US" dirty="0" err="1"/>
              <a:t>Kodeswaran</a:t>
            </a:r>
            <a:r>
              <a:rPr lang="en-US" dirty="0"/>
              <a:t>, N. Banerjee, A. A. </a:t>
            </a:r>
            <a:r>
              <a:rPr lang="en-US" dirty="0" err="1"/>
              <a:t>Nanavati</a:t>
            </a:r>
            <a:r>
              <a:rPr lang="en-US" dirty="0"/>
              <a:t>, D. Chhabra, and S. Kapoor, “M4M: A model for enabling social network based sharing in the Internet of Things,” in </a:t>
            </a:r>
            <a:r>
              <a:rPr lang="en-US" i="1" dirty="0"/>
              <a:t>2015 7th International Conference on Communication Systems and Networks (COMSNETS)</a:t>
            </a:r>
            <a:r>
              <a:rPr lang="en-US" dirty="0"/>
              <a:t>, Jan. 2015, pp. 1–8. </a:t>
            </a:r>
            <a:r>
              <a:rPr lang="en-US" dirty="0" err="1"/>
              <a:t>doi</a:t>
            </a:r>
            <a:r>
              <a:rPr lang="en-US" dirty="0"/>
              <a:t>: 10.1109/COMSNETS.2015.7098685.</a:t>
            </a:r>
            <a:endParaRPr lang="en-IN" dirty="0"/>
          </a:p>
          <a:p>
            <a:pPr lvl="1"/>
            <a:r>
              <a:rPr lang="en-US" smtClean="0"/>
              <a:t>Propose </a:t>
            </a:r>
            <a:r>
              <a:rPr lang="en-US"/>
              <a:t>using information about device owner ties from online social networks (like Facebook, Twitter, etc.) to identify trustworthy links between M2M or SIoT devices. </a:t>
            </a:r>
            <a:endParaRPr lang="en-US" smtClean="0"/>
          </a:p>
          <a:p>
            <a:pPr lvl="1"/>
            <a:r>
              <a:rPr lang="en-US" dirty="0" smtClean="0"/>
              <a:t>An </a:t>
            </a:r>
            <a:r>
              <a:rPr lang="en-US" dirty="0" err="1"/>
              <a:t>IoT</a:t>
            </a:r>
            <a:r>
              <a:rPr lang="en-US" dirty="0"/>
              <a:t> device can offer its services to other devices in the P2P/ </a:t>
            </a:r>
            <a:r>
              <a:rPr lang="en-US" dirty="0" err="1"/>
              <a:t>SIoT</a:t>
            </a:r>
            <a:r>
              <a:rPr lang="en-US" dirty="0"/>
              <a:t> network, provided an association exists between their respective device owners in an online social network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31349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Relationship-based Model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262555"/>
            <a:ext cx="7886700" cy="4151124"/>
          </a:xfrm>
        </p:spPr>
        <p:txBody>
          <a:bodyPr>
            <a:normAutofit fontScale="92500" lnSpcReduction="10000"/>
          </a:bodyPr>
          <a:lstStyle/>
          <a:p>
            <a:r>
              <a:rPr lang="en-US" dirty="0" err="1"/>
              <a:t>Atzori</a:t>
            </a:r>
            <a:r>
              <a:rPr lang="en-US" dirty="0"/>
              <a:t>, L., </a:t>
            </a:r>
            <a:r>
              <a:rPr lang="en-US" dirty="0" err="1"/>
              <a:t>Iera</a:t>
            </a:r>
            <a:r>
              <a:rPr lang="en-US" dirty="0"/>
              <a:t>, A., </a:t>
            </a:r>
            <a:r>
              <a:rPr lang="en-US" dirty="0" err="1"/>
              <a:t>Morabito</a:t>
            </a:r>
            <a:r>
              <a:rPr lang="en-US" dirty="0"/>
              <a:t>, G., Nitti, M., 2012. The social internet of things (</a:t>
            </a:r>
            <a:r>
              <a:rPr lang="en-US" dirty="0" err="1"/>
              <a:t>SIoT</a:t>
            </a:r>
            <a:r>
              <a:rPr lang="en-US" dirty="0"/>
              <a:t>) when </a:t>
            </a:r>
            <a:r>
              <a:rPr lang="en-US" dirty="0" smtClean="0"/>
              <a:t>social networks </a:t>
            </a:r>
            <a:r>
              <a:rPr lang="en-US" dirty="0"/>
              <a:t>meet the internet of things: concept, architecture and network </a:t>
            </a:r>
            <a:r>
              <a:rPr lang="en-US" dirty="0" smtClean="0"/>
              <a:t>characterization. </a:t>
            </a:r>
            <a:r>
              <a:rPr lang="en-US" dirty="0" err="1" smtClean="0"/>
              <a:t>Comput</a:t>
            </a:r>
            <a:r>
              <a:rPr lang="en-US" dirty="0"/>
              <a:t>. Networks 56 (16), 35943608</a:t>
            </a:r>
            <a:r>
              <a:rPr lang="en-US" dirty="0" smtClean="0"/>
              <a:t>.</a:t>
            </a:r>
          </a:p>
          <a:p>
            <a:pPr lvl="1"/>
            <a:r>
              <a:rPr lang="en-US" dirty="0"/>
              <a:t>same idea </a:t>
            </a:r>
            <a:r>
              <a:rPr lang="en-US" dirty="0" smtClean="0"/>
              <a:t>as </a:t>
            </a:r>
            <a:r>
              <a:rPr lang="en-US" dirty="0"/>
              <a:t>behind the approaches </a:t>
            </a:r>
            <a:r>
              <a:rPr lang="en-US" dirty="0" smtClean="0"/>
              <a:t>involving the </a:t>
            </a:r>
            <a:r>
              <a:rPr lang="en-US" dirty="0"/>
              <a:t>use of swarm intelligence and swarm </a:t>
            </a:r>
            <a:r>
              <a:rPr lang="en-US" dirty="0" smtClean="0"/>
              <a:t>robotics</a:t>
            </a:r>
          </a:p>
          <a:p>
            <a:pPr lvl="1"/>
            <a:r>
              <a:rPr lang="en-US" dirty="0" smtClean="0"/>
              <a:t>groups of objects</a:t>
            </a:r>
            <a:r>
              <a:rPr lang="en-US" dirty="0"/>
              <a:t>, which will cooperate in order to reach the overall interest of </a:t>
            </a:r>
            <a:r>
              <a:rPr lang="en-US" dirty="0" smtClean="0"/>
              <a:t>providing services </a:t>
            </a:r>
            <a:r>
              <a:rPr lang="en-US" dirty="0"/>
              <a:t>to </a:t>
            </a:r>
            <a:r>
              <a:rPr lang="en-US" dirty="0" smtClean="0"/>
              <a:t>users</a:t>
            </a:r>
          </a:p>
          <a:p>
            <a:pPr lvl="1"/>
            <a:r>
              <a:rPr lang="en-US" dirty="0" smtClean="0"/>
              <a:t>Relies </a:t>
            </a:r>
            <a:r>
              <a:rPr lang="en-US" dirty="0"/>
              <a:t>upon basic kinds of relationships such as the parental </a:t>
            </a:r>
            <a:r>
              <a:rPr lang="en-US" dirty="0" smtClean="0"/>
              <a:t>object relationship </a:t>
            </a:r>
            <a:r>
              <a:rPr lang="en-US" dirty="0"/>
              <a:t>(POR), which is established among objects belonging to the </a:t>
            </a:r>
            <a:r>
              <a:rPr lang="en-US" dirty="0" smtClean="0"/>
              <a:t>same production </a:t>
            </a:r>
            <a:r>
              <a:rPr lang="en-US" dirty="0"/>
              <a:t>batch, or the ownership object relationship (OOR), which is </a:t>
            </a:r>
            <a:r>
              <a:rPr lang="en-US" dirty="0" smtClean="0"/>
              <a:t>based on </a:t>
            </a:r>
            <a:r>
              <a:rPr lang="en-US" dirty="0"/>
              <a:t>heterogeneous objects belonging to the same user (e.g., mobile </a:t>
            </a:r>
            <a:r>
              <a:rPr lang="en-US" dirty="0" smtClean="0"/>
              <a:t>phones, game </a:t>
            </a:r>
            <a:r>
              <a:rPr lang="en-US" dirty="0"/>
              <a:t>consoles, etc</a:t>
            </a:r>
            <a:r>
              <a:rPr lang="en-US" dirty="0" smtClean="0"/>
              <a:t>.).</a:t>
            </a:r>
          </a:p>
          <a:p>
            <a:pPr lvl="1"/>
            <a:r>
              <a:rPr lang="en-US" dirty="0" smtClean="0"/>
              <a:t>Other relationships defined include: </a:t>
            </a:r>
            <a:r>
              <a:rPr lang="en-US" dirty="0"/>
              <a:t>Co-location Object </a:t>
            </a:r>
            <a:r>
              <a:rPr lang="en-US" dirty="0" smtClean="0"/>
              <a:t>Relationship and Co-work </a:t>
            </a:r>
            <a:r>
              <a:rPr lang="en-US" dirty="0"/>
              <a:t>Object </a:t>
            </a:r>
            <a:r>
              <a:rPr lang="en-US" dirty="0" smtClean="0"/>
              <a:t>Relationship</a:t>
            </a:r>
          </a:p>
          <a:p>
            <a:pPr lvl="1"/>
            <a:r>
              <a:rPr lang="en-US" dirty="0" smtClean="0"/>
              <a:t>Mathematical quantification of trustworthiness based on relationship weights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9774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Relevance of Existing Techniques for </a:t>
            </a:r>
            <a:r>
              <a:rPr lang="en-US" dirty="0" err="1" smtClean="0"/>
              <a:t>SIoT</a:t>
            </a:r>
            <a:endParaRPr lang="en-IN" dirty="0"/>
          </a:p>
        </p:txBody>
      </p:sp>
      <p:graphicFrame>
        <p:nvGraphicFramePr>
          <p:cNvPr id="4" name="Diagram 3"/>
          <p:cNvGraphicFramePr/>
          <p:nvPr>
            <p:extLst/>
          </p:nvPr>
        </p:nvGraphicFramePr>
        <p:xfrm>
          <a:off x="628650" y="2837882"/>
          <a:ext cx="3932694" cy="35242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Rectangle 4"/>
          <p:cNvSpPr/>
          <p:nvPr/>
        </p:nvSpPr>
        <p:spPr>
          <a:xfrm>
            <a:off x="728654" y="2186961"/>
            <a:ext cx="7686692" cy="53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en-US" dirty="0">
                <a:solidFill>
                  <a:srgbClr val="0070C0"/>
                </a:solidFill>
              </a:rPr>
              <a:t>Following parameters are important to understand relevance of existing models for </a:t>
            </a:r>
            <a:r>
              <a:rPr lang="en-US" dirty="0" err="1">
                <a:solidFill>
                  <a:srgbClr val="0070C0"/>
                </a:solidFill>
              </a:rPr>
              <a:t>SIoT</a:t>
            </a:r>
            <a:r>
              <a:rPr lang="en-US" dirty="0">
                <a:solidFill>
                  <a:srgbClr val="0070C0"/>
                </a:solidFill>
              </a:rPr>
              <a:t> networks: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idx="1"/>
          </p:nvPr>
        </p:nvSpPr>
        <p:spPr>
          <a:xfrm>
            <a:off x="4413123" y="3149050"/>
            <a:ext cx="4344511" cy="3213113"/>
          </a:xfrm>
        </p:spPr>
        <p:txBody>
          <a:bodyPr>
            <a:normAutofit/>
          </a:bodyPr>
          <a:lstStyle/>
          <a:p>
            <a:pPr marL="576073" lvl="2" indent="-342900">
              <a:lnSpc>
                <a:spcPct val="80000"/>
              </a:lnSpc>
              <a:buFont typeface="+mj-lt"/>
              <a:buAutoNum type="arabicPeriod"/>
            </a:pPr>
            <a:r>
              <a:rPr lang="en-US" sz="2000" dirty="0"/>
              <a:t>The amount of information dissemination required over the </a:t>
            </a:r>
            <a:r>
              <a:rPr lang="en-US" sz="2000" dirty="0" err="1"/>
              <a:t>SIoT</a:t>
            </a:r>
            <a:r>
              <a:rPr lang="en-US" sz="2000" dirty="0"/>
              <a:t> network</a:t>
            </a:r>
          </a:p>
          <a:p>
            <a:pPr marL="576073" lvl="2" indent="-342900">
              <a:lnSpc>
                <a:spcPct val="80000"/>
              </a:lnSpc>
              <a:buFont typeface="+mj-lt"/>
              <a:buAutoNum type="arabicPeriod"/>
            </a:pPr>
            <a:r>
              <a:rPr lang="en-US" sz="2000" dirty="0"/>
              <a:t>The volume of storage needed at IoT devices</a:t>
            </a:r>
          </a:p>
          <a:p>
            <a:pPr marL="576073" lvl="2" indent="-342900">
              <a:lnSpc>
                <a:spcPct val="80000"/>
              </a:lnSpc>
              <a:buFont typeface="+mj-lt"/>
              <a:buAutoNum type="arabicPeriod"/>
            </a:pPr>
            <a:r>
              <a:rPr lang="en-US" sz="2000" dirty="0"/>
              <a:t>The frequency of computations performed at each IoT device and</a:t>
            </a:r>
          </a:p>
          <a:p>
            <a:pPr marL="576073" lvl="2" indent="-342900">
              <a:lnSpc>
                <a:spcPct val="80000"/>
              </a:lnSpc>
              <a:buFont typeface="+mj-lt"/>
              <a:buAutoNum type="arabicPeriod"/>
            </a:pPr>
            <a:r>
              <a:rPr lang="en-US" sz="2000" dirty="0"/>
              <a:t>The amount of information processing required for each computational leg or run of the trust model</a:t>
            </a:r>
          </a:p>
          <a:p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1493633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Limitations of Existing Techniques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8096" y="2418210"/>
            <a:ext cx="8105448" cy="3943953"/>
          </a:xfrm>
        </p:spPr>
        <p:txBody>
          <a:bodyPr>
            <a:noAutofit/>
          </a:bodyPr>
          <a:lstStyle/>
          <a:p>
            <a:pPr marL="0" indent="0">
              <a:lnSpc>
                <a:spcPct val="80000"/>
              </a:lnSpc>
              <a:buNone/>
            </a:pPr>
            <a:r>
              <a:rPr lang="en-US" sz="1800" dirty="0">
                <a:solidFill>
                  <a:srgbClr val="0070C0"/>
                </a:solidFill>
              </a:rPr>
              <a:t>Ratings-based Models</a:t>
            </a:r>
          </a:p>
          <a:p>
            <a:pPr lvl="2">
              <a:lnSpc>
                <a:spcPct val="80000"/>
              </a:lnSpc>
            </a:pPr>
            <a:r>
              <a:rPr lang="en-US" sz="1800" dirty="0"/>
              <a:t>Distribution of rating of every service transaction in the network leads to a high-volume information broadcast</a:t>
            </a:r>
          </a:p>
          <a:p>
            <a:pPr lvl="2">
              <a:lnSpc>
                <a:spcPct val="80000"/>
              </a:lnSpc>
            </a:pPr>
            <a:r>
              <a:rPr lang="en-US" sz="1800" dirty="0"/>
              <a:t>High consequent storage requirement in the system</a:t>
            </a:r>
          </a:p>
          <a:p>
            <a:pPr lvl="2">
              <a:lnSpc>
                <a:spcPct val="80000"/>
              </a:lnSpc>
            </a:pPr>
            <a:r>
              <a:rPr lang="en-US" sz="1800" dirty="0"/>
              <a:t>Frequent re-assessment of </a:t>
            </a:r>
            <a:r>
              <a:rPr lang="en-US" sz="1800" i="1" dirty="0"/>
              <a:t>Trust</a:t>
            </a:r>
            <a:r>
              <a:rPr lang="en-US" sz="1800" dirty="0"/>
              <a:t> due to frequent changes in distributed ratings</a:t>
            </a:r>
            <a:endParaRPr lang="en-IN" sz="1800" dirty="0"/>
          </a:p>
          <a:p>
            <a:pPr marL="0" indent="0">
              <a:lnSpc>
                <a:spcPct val="80000"/>
              </a:lnSpc>
              <a:buNone/>
            </a:pPr>
            <a:r>
              <a:rPr lang="en-US" sz="1800" dirty="0">
                <a:solidFill>
                  <a:srgbClr val="0070C0"/>
                </a:solidFill>
              </a:rPr>
              <a:t>Opinion-based Models</a:t>
            </a:r>
          </a:p>
          <a:p>
            <a:pPr lvl="2">
              <a:lnSpc>
                <a:spcPct val="80000"/>
              </a:lnSpc>
            </a:pPr>
            <a:r>
              <a:rPr lang="en-US" sz="1800" dirty="0"/>
              <a:t>Frequent re-assessment of </a:t>
            </a:r>
            <a:r>
              <a:rPr lang="en-US" sz="1800" i="1" dirty="0"/>
              <a:t>Trust</a:t>
            </a:r>
            <a:r>
              <a:rPr lang="en-US" sz="1800" dirty="0"/>
              <a:t> due to frequent changes in both the direct and indirect opinions</a:t>
            </a:r>
          </a:p>
          <a:p>
            <a:pPr lvl="2">
              <a:lnSpc>
                <a:spcPct val="80000"/>
              </a:lnSpc>
            </a:pPr>
            <a:r>
              <a:rPr lang="en-US" sz="1800" dirty="0"/>
              <a:t>Too many configurable parameters - computation of opinions requires a considerable tuning of parameters  to get the correct effect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US" sz="1800" dirty="0">
                <a:solidFill>
                  <a:srgbClr val="0070C0"/>
                </a:solidFill>
              </a:rPr>
              <a:t>Cross-Integrated Models</a:t>
            </a:r>
          </a:p>
          <a:p>
            <a:pPr lvl="2">
              <a:lnSpc>
                <a:spcPct val="80000"/>
              </a:lnSpc>
            </a:pPr>
            <a:r>
              <a:rPr lang="en-US" sz="1800" dirty="0"/>
              <a:t>Limited or no role for </a:t>
            </a:r>
            <a:r>
              <a:rPr lang="en-US" sz="1800" dirty="0" err="1"/>
              <a:t>SIoT</a:t>
            </a:r>
            <a:r>
              <a:rPr lang="en-US" sz="1800" dirty="0"/>
              <a:t> nodes in making trust-decisions and creating social ties</a:t>
            </a:r>
          </a:p>
          <a:p>
            <a:pPr lvl="2">
              <a:lnSpc>
                <a:spcPct val="80000"/>
              </a:lnSpc>
            </a:pPr>
            <a:r>
              <a:rPr lang="en-US" sz="1800" dirty="0"/>
              <a:t>Lack of co-relation across the two </a:t>
            </a:r>
            <a:r>
              <a:rPr lang="en-US" sz="1800" dirty="0" smtClean="0"/>
              <a:t>systems</a:t>
            </a:r>
          </a:p>
          <a:p>
            <a:pPr lvl="2">
              <a:lnSpc>
                <a:spcPct val="80000"/>
              </a:lnSpc>
            </a:pPr>
            <a:r>
              <a:rPr lang="en-US" sz="1800" dirty="0" smtClean="0"/>
              <a:t>Data Privacy challenges in using OSN data</a:t>
            </a:r>
            <a:endParaRPr lang="en-IN" sz="1800" dirty="0"/>
          </a:p>
          <a:p>
            <a:pPr marL="233173" lvl="2" indent="0">
              <a:lnSpc>
                <a:spcPct val="80000"/>
              </a:lnSpc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017543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 Trust </a:t>
            </a:r>
            <a:r>
              <a:rPr lang="en-US" smtClean="0"/>
              <a:t>Models for SIoT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Is an area of active research!</a:t>
            </a:r>
          </a:p>
          <a:p>
            <a:r>
              <a:rPr lang="en-US" dirty="0" smtClean="0"/>
              <a:t>Trust models that can be fit across heterogeneous devices, multi-service networks are required</a:t>
            </a:r>
          </a:p>
          <a:p>
            <a:r>
              <a:rPr lang="en-US" dirty="0" smtClean="0"/>
              <a:t>Trust models are </a:t>
            </a:r>
            <a:r>
              <a:rPr lang="en-US" smtClean="0"/>
              <a:t>themselves insecure and can be under a variety of attacks from malicious nodes in the network </a:t>
            </a:r>
            <a:r>
              <a:rPr lang="en-US" smtClean="0">
                <a:sym typeface="Wingdings" panose="05000000000000000000" pitchFamily="2" charset="2"/>
              </a:rPr>
              <a:t> need to address those issues.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74916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Bef>
                <a:spcPct val="0"/>
              </a:spcBef>
              <a:defRPr/>
            </a:pPr>
            <a:r>
              <a:rPr lang="en-US" sz="1800" dirty="0">
                <a:latin typeface="Arial" charset="0"/>
                <a:cs typeface="Arial" charset="0"/>
              </a:rPr>
              <a:t>&lt;SSCSZG570 </a:t>
            </a:r>
            <a:r>
              <a:rPr lang="en-US" sz="1800" dirty="0" smtClean="0">
                <a:latin typeface="Arial" charset="0"/>
                <a:cs typeface="Arial" charset="0"/>
              </a:rPr>
              <a:t>, Cloud, </a:t>
            </a:r>
            <a:r>
              <a:rPr lang="en-US" sz="1800" dirty="0" err="1" smtClean="0">
                <a:latin typeface="Arial" charset="0"/>
                <a:cs typeface="Arial" charset="0"/>
              </a:rPr>
              <a:t>IoT</a:t>
            </a:r>
            <a:r>
              <a:rPr lang="en-US" sz="1800" dirty="0" smtClean="0">
                <a:latin typeface="Arial" charset="0"/>
                <a:cs typeface="Arial" charset="0"/>
              </a:rPr>
              <a:t> and Enterprise Security&gt;</a:t>
            </a:r>
          </a:p>
          <a:p>
            <a:pPr>
              <a:spcBef>
                <a:spcPct val="0"/>
              </a:spcBef>
              <a:defRPr/>
            </a:pPr>
            <a:r>
              <a:rPr lang="en-US" sz="2400" dirty="0" smtClean="0">
                <a:latin typeface="Arial" charset="0"/>
                <a:cs typeface="Arial" charset="0"/>
              </a:rPr>
              <a:t>Lecture </a:t>
            </a:r>
            <a:r>
              <a:rPr lang="en-US" sz="2400" dirty="0">
                <a:latin typeface="Arial" charset="0"/>
                <a:cs typeface="Arial" charset="0"/>
              </a:rPr>
              <a:t>No. </a:t>
            </a:r>
            <a:r>
              <a:rPr lang="en-US" sz="2400" dirty="0" smtClean="0">
                <a:latin typeface="Arial" charset="0"/>
                <a:cs typeface="Arial" charset="0"/>
              </a:rPr>
              <a:t>10: IoT Security</a:t>
            </a:r>
            <a:endParaRPr lang="en-US" sz="2400" dirty="0" smtClean="0">
              <a:solidFill>
                <a:srgbClr val="FF0000"/>
              </a:solidFill>
              <a:latin typeface="Arial" charset="0"/>
              <a:cs typeface="Arial" charset="0"/>
            </a:endParaRPr>
          </a:p>
          <a:p>
            <a:pPr>
              <a:spcBef>
                <a:spcPct val="0"/>
              </a:spcBef>
              <a:defRPr/>
            </a:pPr>
            <a:r>
              <a:rPr lang="en-US" sz="1800" dirty="0" smtClean="0">
                <a:latin typeface="Arial" charset="0"/>
                <a:cs typeface="Arial" charset="0"/>
              </a:rPr>
              <a:t>Social IoT and Trust Management</a:t>
            </a:r>
            <a:endParaRPr lang="en-US" sz="1800" i="1" dirty="0" smtClean="0"/>
          </a:p>
        </p:txBody>
      </p:sp>
      <p:sp>
        <p:nvSpPr>
          <p:cNvPr id="3" name="TextBox 2"/>
          <p:cNvSpPr txBox="1"/>
          <p:nvPr/>
        </p:nvSpPr>
        <p:spPr>
          <a:xfrm>
            <a:off x="21463" y="6390067"/>
            <a:ext cx="91744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chemeClr val="bg1">
                    <a:lumMod val="50000"/>
                  </a:schemeClr>
                </a:solidFill>
              </a:rPr>
              <a:t>Source Disclaimer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</a:rPr>
              <a:t>: Content for some of the slides is from the course Textbook(s). Refer Course Handout for list of Textbooks.</a:t>
            </a:r>
            <a:endParaRPr lang="en-IN" sz="1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26784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Attack </a:t>
            </a:r>
            <a:r>
              <a:rPr lang="en-US" dirty="0" smtClean="0"/>
              <a:t>Scenarios for </a:t>
            </a:r>
            <a:r>
              <a:rPr lang="en-US" dirty="0" err="1" smtClean="0"/>
              <a:t>SIoT</a:t>
            </a:r>
            <a:r>
              <a:rPr lang="en-US" dirty="0" smtClean="0"/>
              <a:t> Trust Models</a:t>
            </a:r>
            <a:endParaRPr lang="en-IN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2023051470"/>
              </p:ext>
            </p:extLst>
          </p:nvPr>
        </p:nvGraphicFramePr>
        <p:xfrm>
          <a:off x="437883" y="2837881"/>
          <a:ext cx="3799748" cy="33954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Rectangle 4"/>
          <p:cNvSpPr/>
          <p:nvPr/>
        </p:nvSpPr>
        <p:spPr>
          <a:xfrm>
            <a:off x="768096" y="2420876"/>
            <a:ext cx="7686692" cy="28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en-US" sz="1600" dirty="0" smtClean="0">
                <a:solidFill>
                  <a:srgbClr val="0070C0"/>
                </a:solidFill>
              </a:rPr>
              <a:t>At the least, following </a:t>
            </a:r>
            <a:r>
              <a:rPr lang="en-US" sz="1600" dirty="0">
                <a:solidFill>
                  <a:srgbClr val="0070C0"/>
                </a:solidFill>
              </a:rPr>
              <a:t>attack scenarios </a:t>
            </a:r>
            <a:r>
              <a:rPr lang="en-US" sz="1600" dirty="0" smtClean="0">
                <a:solidFill>
                  <a:srgbClr val="0070C0"/>
                </a:solidFill>
              </a:rPr>
              <a:t>must be considered in designing </a:t>
            </a:r>
            <a:r>
              <a:rPr lang="en-US" sz="1600" dirty="0" err="1" smtClean="0">
                <a:solidFill>
                  <a:srgbClr val="0070C0"/>
                </a:solidFill>
              </a:rPr>
              <a:t>SIoT</a:t>
            </a:r>
            <a:r>
              <a:rPr lang="en-US" sz="1600" dirty="0" smtClean="0">
                <a:solidFill>
                  <a:srgbClr val="0070C0"/>
                </a:solidFill>
              </a:rPr>
              <a:t> Trust Models</a:t>
            </a:r>
            <a:endParaRPr lang="en-US" sz="1600" dirty="0">
              <a:solidFill>
                <a:srgbClr val="0070C0"/>
              </a:solidFill>
            </a:endParaRPr>
          </a:p>
        </p:txBody>
      </p:sp>
      <p:sp>
        <p:nvSpPr>
          <p:cNvPr id="6" name="Text Placeholder 2"/>
          <p:cNvSpPr>
            <a:spLocks noGrp="1"/>
          </p:cNvSpPr>
          <p:nvPr>
            <p:ph type="body" idx="1"/>
          </p:nvPr>
        </p:nvSpPr>
        <p:spPr>
          <a:xfrm>
            <a:off x="4155744" y="2837882"/>
            <a:ext cx="4299044" cy="3395492"/>
          </a:xfrm>
        </p:spPr>
        <p:txBody>
          <a:bodyPr>
            <a:normAutofit/>
          </a:bodyPr>
          <a:lstStyle/>
          <a:p>
            <a:pPr marL="576073" lvl="2" indent="-342900">
              <a:lnSpc>
                <a:spcPct val="80000"/>
              </a:lnSpc>
              <a:buFont typeface="+mj-lt"/>
              <a:buAutoNum type="arabicPeriod"/>
            </a:pPr>
            <a:r>
              <a:rPr lang="en-US" sz="1600" dirty="0"/>
              <a:t>A </a:t>
            </a:r>
            <a:r>
              <a:rPr lang="en-US" sz="1600" b="1" dirty="0"/>
              <a:t>slandering (or bad-mouthing) attack </a:t>
            </a:r>
            <a:r>
              <a:rPr lang="en-US" sz="1600" dirty="0"/>
              <a:t>can be launched by a malicious user by sharing a low rating (or </a:t>
            </a:r>
            <a:r>
              <a:rPr lang="en-US" sz="1600" dirty="0"/>
              <a:t>opinion) </a:t>
            </a:r>
            <a:r>
              <a:rPr lang="en-US" sz="1600" dirty="0"/>
              <a:t>of the node under </a:t>
            </a:r>
            <a:r>
              <a:rPr lang="en-US" sz="1600" dirty="0"/>
              <a:t>attack</a:t>
            </a:r>
          </a:p>
          <a:p>
            <a:pPr marL="576073" lvl="2" indent="-342900">
              <a:lnSpc>
                <a:spcPct val="80000"/>
              </a:lnSpc>
              <a:buFont typeface="+mj-lt"/>
              <a:buAutoNum type="arabicPeriod"/>
            </a:pPr>
            <a:r>
              <a:rPr lang="en-US" sz="1600" dirty="0"/>
              <a:t>In a </a:t>
            </a:r>
            <a:r>
              <a:rPr lang="en-US" sz="1600" b="1" dirty="0"/>
              <a:t>Sybil attack</a:t>
            </a:r>
            <a:r>
              <a:rPr lang="en-US" sz="1600" dirty="0"/>
              <a:t>, a </a:t>
            </a:r>
            <a:r>
              <a:rPr lang="en-US" sz="1600" dirty="0"/>
              <a:t>single malicious node </a:t>
            </a:r>
            <a:r>
              <a:rPr lang="en-US" sz="1600" dirty="0"/>
              <a:t>makes multiple </a:t>
            </a:r>
            <a:r>
              <a:rPr lang="en-US" sz="1600" dirty="0"/>
              <a:t>different identities of itself to trigger a more meaningful attack </a:t>
            </a:r>
          </a:p>
          <a:p>
            <a:pPr marL="576073" lvl="2" indent="-342900">
              <a:lnSpc>
                <a:spcPct val="80000"/>
              </a:lnSpc>
              <a:buFont typeface="+mj-lt"/>
              <a:buAutoNum type="arabicPeriod"/>
            </a:pPr>
            <a:r>
              <a:rPr lang="en-US" sz="1600" dirty="0"/>
              <a:t>In an </a:t>
            </a:r>
            <a:r>
              <a:rPr lang="en-US" sz="1600" b="1" dirty="0"/>
              <a:t>On-Off attack</a:t>
            </a:r>
            <a:r>
              <a:rPr lang="en-US" sz="1600" dirty="0"/>
              <a:t>, a malicious node </a:t>
            </a:r>
            <a:r>
              <a:rPr lang="en-US" sz="1600" dirty="0"/>
              <a:t>behaves </a:t>
            </a:r>
            <a:r>
              <a:rPr lang="en-US" sz="1600" dirty="0"/>
              <a:t>opportunistically by switching between trustworthy and untrustworthy </a:t>
            </a:r>
            <a:r>
              <a:rPr lang="en-US" sz="1600" dirty="0" err="1"/>
              <a:t>behaviour</a:t>
            </a:r>
            <a:endParaRPr lang="en-US" sz="1600" dirty="0"/>
          </a:p>
          <a:p>
            <a:pPr marL="576073" lvl="2" indent="-342900">
              <a:lnSpc>
                <a:spcPct val="80000"/>
              </a:lnSpc>
              <a:buFont typeface="+mj-lt"/>
              <a:buAutoNum type="arabicPeriod"/>
            </a:pPr>
            <a:r>
              <a:rPr lang="en-US" sz="1600" dirty="0"/>
              <a:t>In a </a:t>
            </a:r>
            <a:r>
              <a:rPr lang="en-US" sz="1600" b="1" dirty="0"/>
              <a:t>ballot stuffing attack</a:t>
            </a:r>
            <a:r>
              <a:rPr lang="en-US" sz="1600" dirty="0"/>
              <a:t>, a colluding group of nodes promote a single node (or service-provider device), thereby unfairly increasing the node’s ratings</a:t>
            </a:r>
            <a:endParaRPr lang="en-IN" sz="1600" dirty="0"/>
          </a:p>
        </p:txBody>
      </p:sp>
    </p:spTree>
    <p:extLst>
      <p:ext uri="{BB962C8B-B14F-4D97-AF65-F5344CB8AC3E}">
        <p14:creationId xmlns:p14="http://schemas.microsoft.com/office/powerpoint/2010/main" val="30746731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0577F67-3C96-4B9D-AEAE-047E527CF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RECAP: IoT </a:t>
            </a:r>
            <a:r>
              <a:rPr lang="en-US" dirty="0"/>
              <a:t>Architectures – The Evolving Landscape!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A3135736-9CEB-439C-90E3-FD1AACDA33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776" y="5921022"/>
            <a:ext cx="8500466" cy="431429"/>
          </a:xfrm>
        </p:spPr>
        <p:txBody>
          <a:bodyPr>
            <a:noAutofit/>
          </a:bodyPr>
          <a:lstStyle/>
          <a:p>
            <a:pPr algn="l"/>
            <a:r>
              <a:rPr lang="en-US" sz="1200" i="1" dirty="0"/>
              <a:t>“The way to </a:t>
            </a:r>
            <a:r>
              <a:rPr lang="en-US" sz="1200" i="1" dirty="0">
                <a:highlight>
                  <a:srgbClr val="FFFF00"/>
                </a:highlight>
              </a:rPr>
              <a:t>secure the Internet of Things </a:t>
            </a:r>
            <a:r>
              <a:rPr lang="en-US" sz="1200" i="1" dirty="0"/>
              <a:t>is to allow the self-organizing migration of services away from a central cloud alone and into local infrastructure ecosystems where they can act independently”</a:t>
            </a:r>
            <a:r>
              <a:rPr lang="en-US" sz="1200" dirty="0"/>
              <a:t> - </a:t>
            </a:r>
            <a:r>
              <a:rPr lang="en-US" sz="1200" dirty="0">
                <a:hlinkClick r:id="rId2"/>
              </a:rPr>
              <a:t>https://www.scmagazineuk.com/doriot-project-secure-internet-things/article/1590701</a:t>
            </a:r>
            <a:endParaRPr lang="en-US" sz="1200" dirty="0"/>
          </a:p>
          <a:p>
            <a:pPr algn="l"/>
            <a:endParaRPr lang="en-GB" sz="1200" dirty="0"/>
          </a:p>
        </p:txBody>
      </p:sp>
      <p:sp>
        <p:nvSpPr>
          <p:cNvPr id="30" name="Arrow: Left-Right 29">
            <a:extLst>
              <a:ext uri="{FF2B5EF4-FFF2-40B4-BE49-F238E27FC236}">
                <a16:creationId xmlns="" xmlns:a16="http://schemas.microsoft.com/office/drawing/2014/main" id="{AAC2AE2E-8220-4879-84FD-BBD08FDC7B1A}"/>
              </a:ext>
            </a:extLst>
          </p:cNvPr>
          <p:cNvSpPr/>
          <p:nvPr/>
        </p:nvSpPr>
        <p:spPr>
          <a:xfrm>
            <a:off x="4733691" y="2338528"/>
            <a:ext cx="1154151" cy="171344"/>
          </a:xfrm>
          <a:prstGeom prst="leftRightArrow">
            <a:avLst/>
          </a:prstGeom>
          <a:solidFill>
            <a:schemeClr val="accent6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prstClr val="white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="" xmlns:a16="http://schemas.microsoft.com/office/drawing/2014/main" id="{F9D7057A-4DA5-482E-AD6F-BBF4BDB2B394}"/>
              </a:ext>
            </a:extLst>
          </p:cNvPr>
          <p:cNvSpPr/>
          <p:nvPr/>
        </p:nvSpPr>
        <p:spPr>
          <a:xfrm>
            <a:off x="3871654" y="2316959"/>
            <a:ext cx="750526" cy="219291"/>
          </a:xfrm>
          <a:prstGeom prst="rect">
            <a:avLst/>
          </a:prstGeom>
          <a:ln>
            <a:noFill/>
          </a:ln>
        </p:spPr>
        <p:txBody>
          <a:bodyPr wrap="none" rtlCol="0">
            <a:spAutoFit/>
          </a:bodyPr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825" b="1" dirty="0">
                <a:solidFill>
                  <a:srgbClr val="5B9BD5"/>
                </a:solidFill>
                <a:latin typeface="Calibri Light" panose="020F0302020204030204"/>
                <a:cs typeface="Arial" panose="020B0604020202020204" pitchFamily="34" charset="0"/>
              </a:rPr>
              <a:t>CENTRALIZED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="" xmlns:a16="http://schemas.microsoft.com/office/drawing/2014/main" id="{75C50BE3-10AD-425A-9016-9DF199C439BA}"/>
              </a:ext>
            </a:extLst>
          </p:cNvPr>
          <p:cNvSpPr/>
          <p:nvPr/>
        </p:nvSpPr>
        <p:spPr>
          <a:xfrm>
            <a:off x="6106769" y="2329861"/>
            <a:ext cx="734496" cy="219291"/>
          </a:xfrm>
          <a:prstGeom prst="rect">
            <a:avLst/>
          </a:prstGeom>
          <a:ln>
            <a:noFill/>
          </a:ln>
        </p:spPr>
        <p:txBody>
          <a:bodyPr wrap="none" rtlCol="0">
            <a:spAutoFit/>
          </a:bodyPr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825" b="1" dirty="0">
                <a:solidFill>
                  <a:srgbClr val="5B9BD5"/>
                </a:solidFill>
                <a:latin typeface="Calibri Light" panose="020F0302020204030204"/>
                <a:cs typeface="Arial" panose="020B0604020202020204" pitchFamily="34" charset="0"/>
              </a:rPr>
              <a:t>DISTRIBUTED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="" xmlns:a16="http://schemas.microsoft.com/office/drawing/2014/main" id="{1886E557-3FBA-4B41-B835-A207EAD527B0}"/>
              </a:ext>
            </a:extLst>
          </p:cNvPr>
          <p:cNvSpPr/>
          <p:nvPr/>
        </p:nvSpPr>
        <p:spPr>
          <a:xfrm>
            <a:off x="4773760" y="2487131"/>
            <a:ext cx="1120820" cy="219291"/>
          </a:xfrm>
          <a:prstGeom prst="rect">
            <a:avLst/>
          </a:prstGeom>
          <a:ln>
            <a:noFill/>
          </a:ln>
        </p:spPr>
        <p:txBody>
          <a:bodyPr wrap="none" rtlCol="0">
            <a:spAutoFit/>
          </a:bodyPr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825" i="1" dirty="0">
                <a:solidFill>
                  <a:srgbClr val="44546A"/>
                </a:solidFill>
                <a:latin typeface="Calibri Light" panose="020F0302020204030204"/>
                <a:cs typeface="Arial" panose="020B0604020202020204" pitchFamily="34" charset="0"/>
              </a:rPr>
              <a:t>Architecture Evolution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="" xmlns:a16="http://schemas.microsoft.com/office/drawing/2014/main" id="{D850474D-EB3E-4BEF-8946-0DBB5EA4838B}"/>
              </a:ext>
            </a:extLst>
          </p:cNvPr>
          <p:cNvGrpSpPr/>
          <p:nvPr/>
        </p:nvGrpSpPr>
        <p:grpSpPr>
          <a:xfrm>
            <a:off x="358776" y="2662393"/>
            <a:ext cx="4466915" cy="2554130"/>
            <a:chOff x="478368" y="1836874"/>
            <a:chExt cx="5955886" cy="3405506"/>
          </a:xfrm>
        </p:grpSpPr>
        <p:grpSp>
          <p:nvGrpSpPr>
            <p:cNvPr id="7" name="Group 6">
              <a:extLst>
                <a:ext uri="{FF2B5EF4-FFF2-40B4-BE49-F238E27FC236}">
                  <a16:creationId xmlns="" xmlns:a16="http://schemas.microsoft.com/office/drawing/2014/main" id="{9AB91159-CB2C-4896-8DD8-24D3B4FA8B6F}"/>
                </a:ext>
              </a:extLst>
            </p:cNvPr>
            <p:cNvGrpSpPr/>
            <p:nvPr/>
          </p:nvGrpSpPr>
          <p:grpSpPr>
            <a:xfrm>
              <a:off x="575403" y="1990348"/>
              <a:ext cx="5729850" cy="3153184"/>
              <a:chOff x="7018683" y="2174761"/>
              <a:chExt cx="9058328" cy="6027526"/>
            </a:xfrm>
          </p:grpSpPr>
          <p:pic>
            <p:nvPicPr>
              <p:cNvPr id="8" name="Graphic 7" descr="Camera">
                <a:extLst>
                  <a:ext uri="{FF2B5EF4-FFF2-40B4-BE49-F238E27FC236}">
                    <a16:creationId xmlns="" xmlns:a16="http://schemas.microsoft.com/office/drawing/2014/main" id="{EDB1DEE9-F2BE-4263-B759-8ED6BF4622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=""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7166584" y="4399172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9" name="Graphic 8" descr="Radio">
                <a:extLst>
                  <a:ext uri="{FF2B5EF4-FFF2-40B4-BE49-F238E27FC236}">
                    <a16:creationId xmlns="" xmlns:a16="http://schemas.microsoft.com/office/drawing/2014/main" id="{CA5285F2-9191-4CC1-B68B-46C5D06567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=""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7166584" y="3219259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0" name="Graphic 9" descr="Printer">
                <a:extLst>
                  <a:ext uri="{FF2B5EF4-FFF2-40B4-BE49-F238E27FC236}">
                    <a16:creationId xmlns="" xmlns:a16="http://schemas.microsoft.com/office/drawing/2014/main" id="{6A0ABFC2-D793-4CDD-8264-E9EB7114C15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=""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7128795" y="2174761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1" name="Graphic 10" descr="Car">
                <a:extLst>
                  <a:ext uri="{FF2B5EF4-FFF2-40B4-BE49-F238E27FC236}">
                    <a16:creationId xmlns="" xmlns:a16="http://schemas.microsoft.com/office/drawing/2014/main" id="{51F2262E-29E1-4F6D-9EDB-829173F1A2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=""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7128795" y="5629686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2" name="Graphic 11" descr="Airplane">
                <a:extLst>
                  <a:ext uri="{FF2B5EF4-FFF2-40B4-BE49-F238E27FC236}">
                    <a16:creationId xmlns="" xmlns:a16="http://schemas.microsoft.com/office/drawing/2014/main" id="{2A9CB63B-FB9A-4841-85E8-1330E714FD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=""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7128329" y="6674184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3" name="Graphic 12" descr="Wireless router">
                <a:extLst>
                  <a:ext uri="{FF2B5EF4-FFF2-40B4-BE49-F238E27FC236}">
                    <a16:creationId xmlns="" xmlns:a16="http://schemas.microsoft.com/office/drawing/2014/main" id="{F408D6CD-DC5E-47B5-9AB3-31C03B461C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96DAC541-7B7A-43D3-8B79-37D633B846F1}">
                    <asvg:svgBlip xmlns=""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9664724" y="3219259"/>
                <a:ext cx="2206707" cy="2206707"/>
              </a:xfrm>
              <a:prstGeom prst="rect">
                <a:avLst/>
              </a:prstGeom>
            </p:spPr>
          </p:pic>
          <p:pic>
            <p:nvPicPr>
              <p:cNvPr id="14" name="Graphic 13" descr="Cloud">
                <a:extLst>
                  <a:ext uri="{FF2B5EF4-FFF2-40B4-BE49-F238E27FC236}">
                    <a16:creationId xmlns="" xmlns:a16="http://schemas.microsoft.com/office/drawing/2014/main" id="{3F2B66AC-7DFD-4A60-9F68-0D5F262793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96DAC541-7B7A-43D3-8B79-37D633B846F1}">
                    <asvg:svgBlip xmlns=""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12915081" y="2860662"/>
                <a:ext cx="3161930" cy="3454925"/>
              </a:xfrm>
              <a:prstGeom prst="rect">
                <a:avLst/>
              </a:prstGeom>
            </p:spPr>
          </p:pic>
          <p:cxnSp>
            <p:nvCxnSpPr>
              <p:cNvPr id="15" name="Straight Connector 14">
                <a:extLst>
                  <a:ext uri="{FF2B5EF4-FFF2-40B4-BE49-F238E27FC236}">
                    <a16:creationId xmlns="" xmlns:a16="http://schemas.microsoft.com/office/drawing/2014/main" id="{75585BD5-DB02-42E0-8B59-041250DDFBF3}"/>
                  </a:ext>
                </a:extLst>
              </p:cNvPr>
              <p:cNvCxnSpPr>
                <a:cxnSpLocks/>
                <a:stCxn id="10" idx="3"/>
              </p:cNvCxnSpPr>
              <p:nvPr/>
            </p:nvCxnSpPr>
            <p:spPr>
              <a:xfrm>
                <a:off x="8043195" y="2631961"/>
                <a:ext cx="1756860" cy="1386570"/>
              </a:xfrm>
              <a:prstGeom prst="line">
                <a:avLst/>
              </a:prstGeom>
              <a:ln>
                <a:headEnd type="stealth"/>
                <a:tailEnd type="stealth"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="" xmlns:a16="http://schemas.microsoft.com/office/drawing/2014/main" id="{13AD5138-C89F-4F75-B91F-4B6B9570B034}"/>
                  </a:ext>
                </a:extLst>
              </p:cNvPr>
              <p:cNvCxnSpPr>
                <a:cxnSpLocks/>
                <a:stCxn id="9" idx="3"/>
              </p:cNvCxnSpPr>
              <p:nvPr/>
            </p:nvCxnSpPr>
            <p:spPr>
              <a:xfrm>
                <a:off x="8080984" y="3676459"/>
                <a:ext cx="1583274" cy="646153"/>
              </a:xfrm>
              <a:prstGeom prst="line">
                <a:avLst/>
              </a:prstGeom>
              <a:ln>
                <a:headEnd type="stealth"/>
                <a:tailEnd type="stealth"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="" xmlns:a16="http://schemas.microsoft.com/office/drawing/2014/main" id="{DE5C282C-87D0-47C8-BEE6-528BE91A53C2}"/>
                  </a:ext>
                </a:extLst>
              </p:cNvPr>
              <p:cNvCxnSpPr>
                <a:cxnSpLocks/>
                <a:stCxn id="8" idx="3"/>
              </p:cNvCxnSpPr>
              <p:nvPr/>
            </p:nvCxnSpPr>
            <p:spPr>
              <a:xfrm flipV="1">
                <a:off x="8080984" y="4588125"/>
                <a:ext cx="1617243" cy="268247"/>
              </a:xfrm>
              <a:prstGeom prst="line">
                <a:avLst/>
              </a:prstGeom>
              <a:ln>
                <a:headEnd type="stealth"/>
                <a:tailEnd type="stealth"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="" xmlns:a16="http://schemas.microsoft.com/office/drawing/2014/main" id="{55E830C9-9F57-478D-AF45-1D51879D86B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047481" y="4818092"/>
                <a:ext cx="1752574" cy="1262638"/>
              </a:xfrm>
              <a:prstGeom prst="line">
                <a:avLst/>
              </a:prstGeom>
              <a:ln>
                <a:headEnd type="stealth"/>
                <a:tailEnd type="stealth"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="" xmlns:a16="http://schemas.microsoft.com/office/drawing/2014/main" id="{83201582-98AF-43F0-8B92-37C257FE94D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013318" y="5172486"/>
                <a:ext cx="1946138" cy="2009598"/>
              </a:xfrm>
              <a:prstGeom prst="line">
                <a:avLst/>
              </a:prstGeom>
              <a:ln>
                <a:headEnd type="stealth"/>
                <a:tailEnd type="stealth"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sp>
            <p:nvSpPr>
              <p:cNvPr id="20" name="Arrow: Left-Right 19">
                <a:extLst>
                  <a:ext uri="{FF2B5EF4-FFF2-40B4-BE49-F238E27FC236}">
                    <a16:creationId xmlns="" xmlns:a16="http://schemas.microsoft.com/office/drawing/2014/main" id="{D0B43590-2227-44FF-BDA9-C649FADE5535}"/>
                  </a:ext>
                </a:extLst>
              </p:cNvPr>
              <p:cNvSpPr/>
              <p:nvPr/>
            </p:nvSpPr>
            <p:spPr>
              <a:xfrm>
                <a:off x="11751214" y="4588125"/>
                <a:ext cx="1100803" cy="492861"/>
              </a:xfrm>
              <a:prstGeom prst="leftRightArrow">
                <a:avLst/>
              </a:prstGeom>
              <a:solidFill>
                <a:schemeClr val="tx2"/>
              </a:solid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lIns="0" tIns="0" rIns="0" bIns="0" rtlCol="0" anchor="b">
                <a:noAutofit/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600" b="1" cap="all" dirty="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21" name="Graphic 20">
                <a:extLst>
                  <a:ext uri="{FF2B5EF4-FFF2-40B4-BE49-F238E27FC236}">
                    <a16:creationId xmlns="" xmlns:a16="http://schemas.microsoft.com/office/drawing/2014/main" id="{202ADF32-03BC-4D4A-B477-7CDB824596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96DAC541-7B7A-43D3-8B79-37D633B846F1}">
                    <asvg:svgBlip xmlns=""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>
                <a:off x="13378191" y="4453834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2" name="Graphic 21">
                <a:extLst>
                  <a:ext uri="{FF2B5EF4-FFF2-40B4-BE49-F238E27FC236}">
                    <a16:creationId xmlns="" xmlns:a16="http://schemas.microsoft.com/office/drawing/2014/main" id="{4C5D31DB-E72C-491E-8FFC-08F72C4B50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96DAC541-7B7A-43D3-8B79-37D633B846F1}">
                    <asvg:svgBlip xmlns=""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>
                <a:off x="14458117" y="4466838"/>
                <a:ext cx="914400" cy="914400"/>
              </a:xfrm>
              <a:prstGeom prst="rect">
                <a:avLst/>
              </a:prstGeom>
            </p:spPr>
          </p:pic>
          <p:sp>
            <p:nvSpPr>
              <p:cNvPr id="23" name="TextBox 22">
                <a:extLst>
                  <a:ext uri="{FF2B5EF4-FFF2-40B4-BE49-F238E27FC236}">
                    <a16:creationId xmlns="" xmlns:a16="http://schemas.microsoft.com/office/drawing/2014/main" id="{2331330E-004D-4B77-BD0F-C5830B384544}"/>
                  </a:ext>
                </a:extLst>
              </p:cNvPr>
              <p:cNvSpPr txBox="1"/>
              <p:nvPr/>
            </p:nvSpPr>
            <p:spPr>
              <a:xfrm>
                <a:off x="7018683" y="7613952"/>
                <a:ext cx="1021110" cy="588335"/>
              </a:xfrm>
              <a:prstGeom prst="rect">
                <a:avLst/>
              </a:prstGeom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900" dirty="0">
                    <a:solidFill>
                      <a:srgbClr val="0070C0"/>
                    </a:solidFill>
                    <a:latin typeface="Calibri Light" panose="020F0302020204030204"/>
                    <a:ea typeface="BentonSans"/>
                    <a:cs typeface="BentonSans"/>
                    <a:sym typeface="BentonSans"/>
                  </a:rPr>
                  <a:t>Things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="" xmlns:a16="http://schemas.microsoft.com/office/drawing/2014/main" id="{7AD4DEC5-C1E6-45C4-8B05-640F50F5A2B7}"/>
                  </a:ext>
                </a:extLst>
              </p:cNvPr>
              <p:cNvSpPr txBox="1"/>
              <p:nvPr/>
            </p:nvSpPr>
            <p:spPr>
              <a:xfrm>
                <a:off x="10153372" y="5449412"/>
                <a:ext cx="1250877" cy="588335"/>
              </a:xfrm>
              <a:prstGeom prst="rect">
                <a:avLst/>
              </a:prstGeom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900" dirty="0">
                    <a:solidFill>
                      <a:srgbClr val="0070C0"/>
                    </a:solidFill>
                    <a:latin typeface="Calibri Light" panose="020F0302020204030204"/>
                    <a:ea typeface="BentonSans"/>
                    <a:cs typeface="BentonSans"/>
                    <a:sym typeface="BentonSans"/>
                  </a:rPr>
                  <a:t>Gateway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="" xmlns:a16="http://schemas.microsoft.com/office/drawing/2014/main" id="{A52969FB-BD03-4C0D-B6F5-12B9C4B5F73F}"/>
                  </a:ext>
                </a:extLst>
              </p:cNvPr>
              <p:cNvSpPr txBox="1"/>
              <p:nvPr/>
            </p:nvSpPr>
            <p:spPr>
              <a:xfrm>
                <a:off x="12574151" y="5672248"/>
                <a:ext cx="3028189" cy="588335"/>
              </a:xfrm>
              <a:prstGeom prst="rect">
                <a:avLst/>
              </a:prstGeom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900" dirty="0">
                    <a:solidFill>
                      <a:srgbClr val="0070C0"/>
                    </a:solidFill>
                    <a:latin typeface="Calibri Light" panose="020F0302020204030204"/>
                    <a:ea typeface="BentonSans"/>
                    <a:cs typeface="BentonSans"/>
                    <a:sym typeface="BentonSans"/>
                  </a:rPr>
                  <a:t>Cloud Platforms &amp; Services</a:t>
                </a:r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="" xmlns:a16="http://schemas.microsoft.com/office/drawing/2014/main" id="{7CD6DB1A-990F-41E8-AE9C-882356239008}"/>
                  </a:ext>
                </a:extLst>
              </p:cNvPr>
              <p:cNvSpPr/>
              <p:nvPr/>
            </p:nvSpPr>
            <p:spPr>
              <a:xfrm>
                <a:off x="8729917" y="2174763"/>
                <a:ext cx="477464" cy="5413823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lIns="0" tIns="0" rIns="0" bIns="0" rtlCol="0" anchor="ctr" anchorCtr="0">
                <a:noAutofit/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700" b="1" cap="all" dirty="0">
                    <a:solidFill>
                      <a:srgbClr val="FFFF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PAN</a:t>
                </a:r>
              </a:p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700" b="1" cap="all" dirty="0">
                    <a:solidFill>
                      <a:srgbClr val="FFFF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</a:p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700" b="1" cap="all" dirty="0">
                    <a:solidFill>
                      <a:srgbClr val="FFFF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/ </a:t>
                </a:r>
              </a:p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700" b="1" cap="all" dirty="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700" b="1" cap="all" dirty="0">
                    <a:solidFill>
                      <a:srgbClr val="FFFF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LAN</a:t>
                </a:r>
              </a:p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700" b="1" cap="all" dirty="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700" b="1" cap="all" dirty="0">
                    <a:solidFill>
                      <a:srgbClr val="FFFF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/ </a:t>
                </a:r>
              </a:p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700" b="1" cap="all" dirty="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700" b="1" cap="all" dirty="0">
                    <a:solidFill>
                      <a:srgbClr val="FFFF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LP-WAN</a:t>
                </a:r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="" xmlns:a16="http://schemas.microsoft.com/office/drawing/2014/main" id="{2FAB8392-5E70-4E73-AE94-2D7B5747FD66}"/>
                  </a:ext>
                </a:extLst>
              </p:cNvPr>
              <p:cNvSpPr/>
              <p:nvPr/>
            </p:nvSpPr>
            <p:spPr>
              <a:xfrm>
                <a:off x="12109240" y="2902926"/>
                <a:ext cx="348499" cy="4042223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lIns="0" tIns="0" rIns="0" bIns="0" rtlCol="0" anchor="ctr" anchorCtr="0">
                <a:normAutofit/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750" b="1" cap="all" dirty="0">
                    <a:solidFill>
                      <a:srgbClr val="FFFF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WAN</a:t>
                </a:r>
              </a:p>
            </p:txBody>
          </p:sp>
        </p:grpSp>
        <p:sp>
          <p:nvSpPr>
            <p:cNvPr id="34" name="Rectangle 33">
              <a:extLst>
                <a:ext uri="{FF2B5EF4-FFF2-40B4-BE49-F238E27FC236}">
                  <a16:creationId xmlns="" xmlns:a16="http://schemas.microsoft.com/office/drawing/2014/main" id="{67CA0EC5-7618-4FFC-8A85-D617990D5B43}"/>
                </a:ext>
              </a:extLst>
            </p:cNvPr>
            <p:cNvSpPr/>
            <p:nvPr/>
          </p:nvSpPr>
          <p:spPr>
            <a:xfrm>
              <a:off x="478368" y="1836874"/>
              <a:ext cx="5955886" cy="3405506"/>
            </a:xfrm>
            <a:prstGeom prst="rect">
              <a:avLst/>
            </a:prstGeom>
            <a:noFill/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white"/>
                </a:solidFill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="" xmlns:a16="http://schemas.microsoft.com/office/drawing/2014/main" id="{46091601-A82B-4F9E-926E-C55A3EA6C42E}"/>
              </a:ext>
            </a:extLst>
          </p:cNvPr>
          <p:cNvGrpSpPr/>
          <p:nvPr/>
        </p:nvGrpSpPr>
        <p:grpSpPr>
          <a:xfrm>
            <a:off x="5831656" y="2667014"/>
            <a:ext cx="3047096" cy="2563702"/>
            <a:chOff x="7775542" y="1843034"/>
            <a:chExt cx="4062794" cy="3418269"/>
          </a:xfrm>
        </p:grpSpPr>
        <p:pic>
          <p:nvPicPr>
            <p:cNvPr id="28" name="Picture 27">
              <a:extLst>
                <a:ext uri="{FF2B5EF4-FFF2-40B4-BE49-F238E27FC236}">
                  <a16:creationId xmlns="" xmlns:a16="http://schemas.microsoft.com/office/drawing/2014/main" id="{FD703649-448B-4BD6-8098-F69E55391D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0431"/>
            <a:stretch/>
          </p:blipFill>
          <p:spPr>
            <a:xfrm>
              <a:off x="7775542" y="1843034"/>
              <a:ext cx="4062794" cy="3405506"/>
            </a:xfrm>
            <a:prstGeom prst="rect">
              <a:avLst/>
            </a:prstGeom>
          </p:spPr>
        </p:pic>
        <p:sp>
          <p:nvSpPr>
            <p:cNvPr id="36" name="Rectangle 35">
              <a:extLst>
                <a:ext uri="{FF2B5EF4-FFF2-40B4-BE49-F238E27FC236}">
                  <a16:creationId xmlns="" xmlns:a16="http://schemas.microsoft.com/office/drawing/2014/main" id="{424ED54B-2EE0-4A3B-8135-D84B9EE6CA68}"/>
                </a:ext>
              </a:extLst>
            </p:cNvPr>
            <p:cNvSpPr/>
            <p:nvPr/>
          </p:nvSpPr>
          <p:spPr>
            <a:xfrm>
              <a:off x="7794100" y="1855797"/>
              <a:ext cx="4044236" cy="3405506"/>
            </a:xfrm>
            <a:prstGeom prst="rect">
              <a:avLst/>
            </a:prstGeom>
            <a:noFill/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white"/>
                </a:solidFill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3765D51F-F73D-432C-9C3B-026E8CEB135F}"/>
              </a:ext>
            </a:extLst>
          </p:cNvPr>
          <p:cNvGrpSpPr/>
          <p:nvPr/>
        </p:nvGrpSpPr>
        <p:grpSpPr>
          <a:xfrm>
            <a:off x="7457132" y="3960325"/>
            <a:ext cx="745041" cy="1469201"/>
            <a:chOff x="9961276" y="3494010"/>
            <a:chExt cx="993388" cy="1958935"/>
          </a:xfrm>
        </p:grpSpPr>
        <p:sp>
          <p:nvSpPr>
            <p:cNvPr id="38" name="Oval 37">
              <a:extLst>
                <a:ext uri="{FF2B5EF4-FFF2-40B4-BE49-F238E27FC236}">
                  <a16:creationId xmlns="" xmlns:a16="http://schemas.microsoft.com/office/drawing/2014/main" id="{120F37FF-69D8-49B9-BA5A-75238BF0A36D}"/>
                </a:ext>
              </a:extLst>
            </p:cNvPr>
            <p:cNvSpPr/>
            <p:nvPr/>
          </p:nvSpPr>
          <p:spPr>
            <a:xfrm>
              <a:off x="9961276" y="3494010"/>
              <a:ext cx="993388" cy="944310"/>
            </a:xfrm>
            <a:prstGeom prst="ellipse">
              <a:avLst/>
            </a:prstGeom>
            <a:solidFill>
              <a:schemeClr val="accent3">
                <a:lumMod val="20000"/>
                <a:lumOff val="80000"/>
                <a:alpha val="30000"/>
              </a:schemeClr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="" xmlns:a16="http://schemas.microsoft.com/office/drawing/2014/main" id="{D1F7FCEE-E64B-4629-92A4-D107C5EA4778}"/>
                </a:ext>
              </a:extLst>
            </p:cNvPr>
            <p:cNvSpPr/>
            <p:nvPr/>
          </p:nvSpPr>
          <p:spPr>
            <a:xfrm>
              <a:off x="10381785" y="4433342"/>
              <a:ext cx="152370" cy="1019603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white"/>
                </a:solidFill>
              </a:endParaRPr>
            </a:p>
          </p:txBody>
        </p:sp>
      </p:grpSp>
      <p:sp>
        <p:nvSpPr>
          <p:cNvPr id="39" name="Content Placeholder 5">
            <a:extLst>
              <a:ext uri="{FF2B5EF4-FFF2-40B4-BE49-F238E27FC236}">
                <a16:creationId xmlns="" xmlns:a16="http://schemas.microsoft.com/office/drawing/2014/main" id="{341F1B05-4DAF-4131-A2B0-A9A6D9EEC40F}"/>
              </a:ext>
            </a:extLst>
          </p:cNvPr>
          <p:cNvSpPr txBox="1">
            <a:spLocks/>
          </p:cNvSpPr>
          <p:nvPr/>
        </p:nvSpPr>
        <p:spPr bwMode="gray">
          <a:xfrm>
            <a:off x="358777" y="5447994"/>
            <a:ext cx="1180091" cy="217415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 anchor="t" anchorCtr="0">
            <a:noAutofit/>
          </a:bodyPr>
          <a:lstStyle>
            <a:lvl1pPr marL="0" indent="0" algn="ctr" defTabSz="1219170" rtl="0" eaLnBrk="1" latinLnBrk="0" hangingPunct="1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467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146047" indent="-146047" algn="ctr" defTabSz="1219170" rtl="0" eaLnBrk="1" latinLnBrk="0" hangingPunct="1">
              <a:lnSpc>
                <a:spcPct val="100000"/>
              </a:lnSpc>
              <a:spcBef>
                <a:spcPts val="0"/>
              </a:spcBef>
              <a:buFont typeface="Arial" pitchFamily="34" charset="0"/>
              <a:buChar char="•"/>
              <a:defRPr sz="1467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2pPr>
            <a:lvl3pPr marL="0" indent="0" algn="l" defTabSz="1219170" rtl="0" eaLnBrk="1" latinLnBrk="0" hangingPunct="1">
              <a:lnSpc>
                <a:spcPct val="100000"/>
              </a:lnSpc>
              <a:spcBef>
                <a:spcPts val="0"/>
              </a:spcBef>
              <a:buSzPct val="100000"/>
              <a:buFont typeface="Arial" pitchFamily="34" charset="0"/>
              <a:buNone/>
              <a:defRPr sz="1467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3pPr>
            <a:lvl4pPr marL="143996" indent="-143996" algn="l" defTabSz="1219170" rtl="0" eaLnBrk="1" latinLnBrk="0" hangingPunct="1">
              <a:lnSpc>
                <a:spcPct val="100000"/>
              </a:lnSpc>
              <a:spcBef>
                <a:spcPts val="0"/>
              </a:spcBef>
              <a:buSzPct val="100000"/>
              <a:buFont typeface="Arial" pitchFamily="34" charset="0"/>
              <a:buChar char="•"/>
              <a:defRPr sz="1467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4pPr>
            <a:lvl5pPr marL="287993" indent="-143996" algn="l" defTabSz="1219170" rtl="0" eaLnBrk="1" latinLnBrk="0" hangingPunct="1">
              <a:lnSpc>
                <a:spcPct val="100000"/>
              </a:lnSpc>
              <a:spcBef>
                <a:spcPts val="0"/>
              </a:spcBef>
              <a:buSzPct val="100000"/>
              <a:buFont typeface="Arial" pitchFamily="34" charset="0"/>
              <a:buChar char="•"/>
              <a:tabLst/>
              <a:defRPr sz="1467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Aft>
                <a:spcPct val="0"/>
              </a:spcAft>
            </a:pPr>
            <a:r>
              <a:rPr lang="en-US" sz="1100" dirty="0">
                <a:solidFill>
                  <a:prstClr val="white"/>
                </a:solidFill>
              </a:rPr>
              <a:t>Cloud Computing</a:t>
            </a:r>
            <a:endParaRPr lang="en-GB" sz="1100" dirty="0">
              <a:solidFill>
                <a:prstClr val="white"/>
              </a:solidFill>
            </a:endParaRPr>
          </a:p>
        </p:txBody>
      </p:sp>
      <p:sp>
        <p:nvSpPr>
          <p:cNvPr id="40" name="Content Placeholder 5">
            <a:extLst>
              <a:ext uri="{FF2B5EF4-FFF2-40B4-BE49-F238E27FC236}">
                <a16:creationId xmlns="" xmlns:a16="http://schemas.microsoft.com/office/drawing/2014/main" id="{AEC2C2AE-0424-4AA0-A059-C4D520EF2C7E}"/>
              </a:ext>
            </a:extLst>
          </p:cNvPr>
          <p:cNvSpPr txBox="1">
            <a:spLocks/>
          </p:cNvSpPr>
          <p:nvPr/>
        </p:nvSpPr>
        <p:spPr bwMode="gray">
          <a:xfrm>
            <a:off x="1887047" y="5446253"/>
            <a:ext cx="1483409" cy="217415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 anchor="t" anchorCtr="0">
            <a:noAutofit/>
          </a:bodyPr>
          <a:lstStyle>
            <a:lvl1pPr marL="0" indent="0" algn="ctr" defTabSz="1219170" rtl="0" eaLnBrk="1" latinLnBrk="0" hangingPunct="1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467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146047" indent="-146047" algn="ctr" defTabSz="1219170" rtl="0" eaLnBrk="1" latinLnBrk="0" hangingPunct="1">
              <a:lnSpc>
                <a:spcPct val="100000"/>
              </a:lnSpc>
              <a:spcBef>
                <a:spcPts val="0"/>
              </a:spcBef>
              <a:buFont typeface="Arial" pitchFamily="34" charset="0"/>
              <a:buChar char="•"/>
              <a:defRPr sz="1467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2pPr>
            <a:lvl3pPr marL="0" indent="0" algn="l" defTabSz="1219170" rtl="0" eaLnBrk="1" latinLnBrk="0" hangingPunct="1">
              <a:lnSpc>
                <a:spcPct val="100000"/>
              </a:lnSpc>
              <a:spcBef>
                <a:spcPts val="0"/>
              </a:spcBef>
              <a:buSzPct val="100000"/>
              <a:buFont typeface="Arial" pitchFamily="34" charset="0"/>
              <a:buNone/>
              <a:defRPr sz="1467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3pPr>
            <a:lvl4pPr marL="143996" indent="-143996" algn="l" defTabSz="1219170" rtl="0" eaLnBrk="1" latinLnBrk="0" hangingPunct="1">
              <a:lnSpc>
                <a:spcPct val="100000"/>
              </a:lnSpc>
              <a:spcBef>
                <a:spcPts val="0"/>
              </a:spcBef>
              <a:buSzPct val="100000"/>
              <a:buFont typeface="Arial" pitchFamily="34" charset="0"/>
              <a:buChar char="•"/>
              <a:defRPr sz="1467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4pPr>
            <a:lvl5pPr marL="287993" indent="-143996" algn="l" defTabSz="1219170" rtl="0" eaLnBrk="1" latinLnBrk="0" hangingPunct="1">
              <a:lnSpc>
                <a:spcPct val="100000"/>
              </a:lnSpc>
              <a:spcBef>
                <a:spcPts val="0"/>
              </a:spcBef>
              <a:buSzPct val="100000"/>
              <a:buFont typeface="Arial" pitchFamily="34" charset="0"/>
              <a:buChar char="•"/>
              <a:tabLst/>
              <a:defRPr sz="1467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Aft>
                <a:spcPct val="0"/>
              </a:spcAft>
            </a:pPr>
            <a:r>
              <a:rPr lang="en-US" sz="1100" dirty="0">
                <a:solidFill>
                  <a:prstClr val="white"/>
                </a:solidFill>
              </a:rPr>
              <a:t>Machine-to-Machine</a:t>
            </a:r>
            <a:endParaRPr lang="en-GB" sz="1100" dirty="0">
              <a:solidFill>
                <a:prstClr val="white"/>
              </a:solidFill>
            </a:endParaRPr>
          </a:p>
        </p:txBody>
      </p:sp>
      <p:sp>
        <p:nvSpPr>
          <p:cNvPr id="43" name="Content Placeholder 5">
            <a:extLst>
              <a:ext uri="{FF2B5EF4-FFF2-40B4-BE49-F238E27FC236}">
                <a16:creationId xmlns="" xmlns:a16="http://schemas.microsoft.com/office/drawing/2014/main" id="{7FE59221-57E3-46FD-957F-82795082BB03}"/>
              </a:ext>
            </a:extLst>
          </p:cNvPr>
          <p:cNvSpPr txBox="1">
            <a:spLocks/>
          </p:cNvSpPr>
          <p:nvPr/>
        </p:nvSpPr>
        <p:spPr bwMode="gray">
          <a:xfrm>
            <a:off x="3716643" y="5434944"/>
            <a:ext cx="1483409" cy="21741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vert="horz" lIns="0" tIns="0" rIns="0" bIns="0" rtlCol="0" anchor="t" anchorCtr="0">
            <a:noAutofit/>
          </a:bodyPr>
          <a:lstStyle>
            <a:lvl1pPr marL="0" indent="0" algn="ctr" defTabSz="1219170" rtl="0" eaLnBrk="1" latinLnBrk="0" hangingPunct="1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467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146047" indent="-146047" algn="ctr" defTabSz="1219170" rtl="0" eaLnBrk="1" latinLnBrk="0" hangingPunct="1">
              <a:lnSpc>
                <a:spcPct val="100000"/>
              </a:lnSpc>
              <a:spcBef>
                <a:spcPts val="0"/>
              </a:spcBef>
              <a:buFont typeface="Arial" pitchFamily="34" charset="0"/>
              <a:buChar char="•"/>
              <a:defRPr sz="1467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2pPr>
            <a:lvl3pPr marL="0" indent="0" algn="l" defTabSz="1219170" rtl="0" eaLnBrk="1" latinLnBrk="0" hangingPunct="1">
              <a:lnSpc>
                <a:spcPct val="100000"/>
              </a:lnSpc>
              <a:spcBef>
                <a:spcPts val="0"/>
              </a:spcBef>
              <a:buSzPct val="100000"/>
              <a:buFont typeface="Arial" pitchFamily="34" charset="0"/>
              <a:buNone/>
              <a:defRPr sz="1467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3pPr>
            <a:lvl4pPr marL="143996" indent="-143996" algn="l" defTabSz="1219170" rtl="0" eaLnBrk="1" latinLnBrk="0" hangingPunct="1">
              <a:lnSpc>
                <a:spcPct val="100000"/>
              </a:lnSpc>
              <a:spcBef>
                <a:spcPts val="0"/>
              </a:spcBef>
              <a:buSzPct val="100000"/>
              <a:buFont typeface="Arial" pitchFamily="34" charset="0"/>
              <a:buChar char="•"/>
              <a:defRPr sz="1467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4pPr>
            <a:lvl5pPr marL="287993" indent="-143996" algn="l" defTabSz="1219170" rtl="0" eaLnBrk="1" latinLnBrk="0" hangingPunct="1">
              <a:lnSpc>
                <a:spcPct val="100000"/>
              </a:lnSpc>
              <a:spcBef>
                <a:spcPts val="0"/>
              </a:spcBef>
              <a:buSzPct val="100000"/>
              <a:buFont typeface="Arial" pitchFamily="34" charset="0"/>
              <a:buChar char="•"/>
              <a:tabLst/>
              <a:defRPr sz="1467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Aft>
                <a:spcPct val="0"/>
              </a:spcAft>
            </a:pPr>
            <a:r>
              <a:rPr lang="en-US" sz="1100" dirty="0">
                <a:solidFill>
                  <a:prstClr val="white"/>
                </a:solidFill>
              </a:rPr>
              <a:t>Internet of Vehicles</a:t>
            </a:r>
            <a:endParaRPr lang="en-GB" sz="1100" dirty="0">
              <a:solidFill>
                <a:prstClr val="white"/>
              </a:solidFill>
            </a:endParaRPr>
          </a:p>
        </p:txBody>
      </p:sp>
      <p:sp>
        <p:nvSpPr>
          <p:cNvPr id="44" name="Content Placeholder 5">
            <a:extLst>
              <a:ext uri="{FF2B5EF4-FFF2-40B4-BE49-F238E27FC236}">
                <a16:creationId xmlns="" xmlns:a16="http://schemas.microsoft.com/office/drawing/2014/main" id="{E30C35FB-3549-486D-8B37-61E09C11762C}"/>
              </a:ext>
            </a:extLst>
          </p:cNvPr>
          <p:cNvSpPr txBox="1">
            <a:spLocks/>
          </p:cNvSpPr>
          <p:nvPr/>
        </p:nvSpPr>
        <p:spPr bwMode="gray">
          <a:xfrm>
            <a:off x="5546239" y="5422813"/>
            <a:ext cx="1483409" cy="21741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vert="horz" lIns="0" tIns="0" rIns="0" bIns="0" rtlCol="0" anchor="t" anchorCtr="0">
            <a:noAutofit/>
          </a:bodyPr>
          <a:lstStyle>
            <a:lvl1pPr marL="0" indent="0" algn="ctr" defTabSz="1219170" rtl="0" eaLnBrk="1" latinLnBrk="0" hangingPunct="1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467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146047" indent="-146047" algn="ctr" defTabSz="1219170" rtl="0" eaLnBrk="1" latinLnBrk="0" hangingPunct="1">
              <a:lnSpc>
                <a:spcPct val="100000"/>
              </a:lnSpc>
              <a:spcBef>
                <a:spcPts val="0"/>
              </a:spcBef>
              <a:buFont typeface="Arial" pitchFamily="34" charset="0"/>
              <a:buChar char="•"/>
              <a:defRPr sz="1467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2pPr>
            <a:lvl3pPr marL="0" indent="0" algn="l" defTabSz="1219170" rtl="0" eaLnBrk="1" latinLnBrk="0" hangingPunct="1">
              <a:lnSpc>
                <a:spcPct val="100000"/>
              </a:lnSpc>
              <a:spcBef>
                <a:spcPts val="0"/>
              </a:spcBef>
              <a:buSzPct val="100000"/>
              <a:buFont typeface="Arial" pitchFamily="34" charset="0"/>
              <a:buNone/>
              <a:defRPr sz="1467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3pPr>
            <a:lvl4pPr marL="143996" indent="-143996" algn="l" defTabSz="1219170" rtl="0" eaLnBrk="1" latinLnBrk="0" hangingPunct="1">
              <a:lnSpc>
                <a:spcPct val="100000"/>
              </a:lnSpc>
              <a:spcBef>
                <a:spcPts val="0"/>
              </a:spcBef>
              <a:buSzPct val="100000"/>
              <a:buFont typeface="Arial" pitchFamily="34" charset="0"/>
              <a:buChar char="•"/>
              <a:defRPr sz="1467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4pPr>
            <a:lvl5pPr marL="287993" indent="-143996" algn="l" defTabSz="1219170" rtl="0" eaLnBrk="1" latinLnBrk="0" hangingPunct="1">
              <a:lnSpc>
                <a:spcPct val="100000"/>
              </a:lnSpc>
              <a:spcBef>
                <a:spcPts val="0"/>
              </a:spcBef>
              <a:buSzPct val="100000"/>
              <a:buFont typeface="Arial" pitchFamily="34" charset="0"/>
              <a:buChar char="•"/>
              <a:tabLst/>
              <a:defRPr sz="1467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Aft>
                <a:spcPct val="0"/>
              </a:spcAft>
            </a:pPr>
            <a:r>
              <a:rPr lang="en-US" sz="1100" dirty="0">
                <a:solidFill>
                  <a:prstClr val="white"/>
                </a:solidFill>
              </a:rPr>
              <a:t>Internet of Energy</a:t>
            </a:r>
            <a:endParaRPr lang="en-GB" sz="1100" dirty="0">
              <a:solidFill>
                <a:prstClr val="white"/>
              </a:solidFill>
            </a:endParaRPr>
          </a:p>
        </p:txBody>
      </p:sp>
      <p:sp>
        <p:nvSpPr>
          <p:cNvPr id="45" name="Content Placeholder 5">
            <a:extLst>
              <a:ext uri="{FF2B5EF4-FFF2-40B4-BE49-F238E27FC236}">
                <a16:creationId xmlns="" xmlns:a16="http://schemas.microsoft.com/office/drawing/2014/main" id="{F80DCD89-7A45-4EFE-9C5A-8A279C924CE7}"/>
              </a:ext>
            </a:extLst>
          </p:cNvPr>
          <p:cNvSpPr txBox="1">
            <a:spLocks/>
          </p:cNvSpPr>
          <p:nvPr/>
        </p:nvSpPr>
        <p:spPr bwMode="gray">
          <a:xfrm>
            <a:off x="7375834" y="5424463"/>
            <a:ext cx="1483409" cy="21741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vert="horz" lIns="0" tIns="0" rIns="0" bIns="0" rtlCol="0" anchor="t" anchorCtr="0">
            <a:noAutofit/>
          </a:bodyPr>
          <a:lstStyle>
            <a:lvl1pPr marL="0" indent="0" algn="ctr" defTabSz="1219170" rtl="0" eaLnBrk="1" latinLnBrk="0" hangingPunct="1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467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146047" indent="-146047" algn="ctr" defTabSz="1219170" rtl="0" eaLnBrk="1" latinLnBrk="0" hangingPunct="1">
              <a:lnSpc>
                <a:spcPct val="100000"/>
              </a:lnSpc>
              <a:spcBef>
                <a:spcPts val="0"/>
              </a:spcBef>
              <a:buFont typeface="Arial" pitchFamily="34" charset="0"/>
              <a:buChar char="•"/>
              <a:defRPr sz="1467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2pPr>
            <a:lvl3pPr marL="0" indent="0" algn="l" defTabSz="1219170" rtl="0" eaLnBrk="1" latinLnBrk="0" hangingPunct="1">
              <a:lnSpc>
                <a:spcPct val="100000"/>
              </a:lnSpc>
              <a:spcBef>
                <a:spcPts val="0"/>
              </a:spcBef>
              <a:buSzPct val="100000"/>
              <a:buFont typeface="Arial" pitchFamily="34" charset="0"/>
              <a:buNone/>
              <a:defRPr sz="1467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3pPr>
            <a:lvl4pPr marL="143996" indent="-143996" algn="l" defTabSz="1219170" rtl="0" eaLnBrk="1" latinLnBrk="0" hangingPunct="1">
              <a:lnSpc>
                <a:spcPct val="100000"/>
              </a:lnSpc>
              <a:spcBef>
                <a:spcPts val="0"/>
              </a:spcBef>
              <a:buSzPct val="100000"/>
              <a:buFont typeface="Arial" pitchFamily="34" charset="0"/>
              <a:buChar char="•"/>
              <a:defRPr sz="1467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4pPr>
            <a:lvl5pPr marL="287993" indent="-143996" algn="l" defTabSz="1219170" rtl="0" eaLnBrk="1" latinLnBrk="0" hangingPunct="1">
              <a:lnSpc>
                <a:spcPct val="100000"/>
              </a:lnSpc>
              <a:spcBef>
                <a:spcPts val="0"/>
              </a:spcBef>
              <a:buSzPct val="100000"/>
              <a:buFont typeface="Arial" pitchFamily="34" charset="0"/>
              <a:buChar char="•"/>
              <a:tabLst/>
              <a:defRPr sz="1467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Aft>
                <a:spcPct val="0"/>
              </a:spcAft>
            </a:pPr>
            <a:r>
              <a:rPr lang="en-US" sz="1100" dirty="0">
                <a:solidFill>
                  <a:prstClr val="white"/>
                </a:solidFill>
              </a:rPr>
              <a:t>Internet of Sensors</a:t>
            </a:r>
            <a:endParaRPr lang="en-GB" sz="1100" dirty="0">
              <a:solidFill>
                <a:prstClr val="white"/>
              </a:solidFill>
            </a:endParaRPr>
          </a:p>
        </p:txBody>
      </p:sp>
      <p:sp>
        <p:nvSpPr>
          <p:cNvPr id="46" name="Arrow: Left-Right 45">
            <a:extLst>
              <a:ext uri="{FF2B5EF4-FFF2-40B4-BE49-F238E27FC236}">
                <a16:creationId xmlns="" xmlns:a16="http://schemas.microsoft.com/office/drawing/2014/main" id="{BE51106E-DBAE-4E23-853A-C47F4791A0D3}"/>
              </a:ext>
            </a:extLst>
          </p:cNvPr>
          <p:cNvSpPr/>
          <p:nvPr/>
        </p:nvSpPr>
        <p:spPr>
          <a:xfrm>
            <a:off x="1522575" y="5440003"/>
            <a:ext cx="396115" cy="200629"/>
          </a:xfrm>
          <a:prstGeom prst="leftRightArrow">
            <a:avLst/>
          </a:prstGeom>
          <a:solidFill>
            <a:schemeClr val="accent1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0223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/>
      <p:bldP spid="32" grpId="0"/>
      <p:bldP spid="33" grpId="0"/>
      <p:bldP spid="39" grpId="0" build="p" animBg="1"/>
      <p:bldP spid="40" grpId="0" build="p" animBg="1"/>
      <p:bldP spid="43" grpId="0" build="p" animBg="1"/>
      <p:bldP spid="44" grpId="0" build="p" animBg="1"/>
      <p:bldP spid="45" grpId="0" build="p" animBg="1"/>
      <p:bldP spid="4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E95E43E-32E1-4D61-91BD-97F6D3A6E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Social IoT?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11C499F-B337-4E1B-ACA5-BD7C5202EA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600295"/>
            <a:ext cx="4094972" cy="3263504"/>
          </a:xfrm>
        </p:spPr>
        <p:txBody>
          <a:bodyPr>
            <a:normAutofit fontScale="92500"/>
          </a:bodyPr>
          <a:lstStyle/>
          <a:p>
            <a:r>
              <a:rPr lang="en-US" dirty="0"/>
              <a:t>Social IoT (SIoT)</a:t>
            </a:r>
          </a:p>
          <a:p>
            <a:pPr lvl="1"/>
            <a:r>
              <a:rPr lang="en-US" dirty="0"/>
              <a:t>An SIoT Network is to IoT Devices what a Social Network (SN) is to Humans</a:t>
            </a:r>
          </a:p>
          <a:p>
            <a:pPr lvl="1"/>
            <a:r>
              <a:rPr lang="en-US" dirty="0"/>
              <a:t>Enables collaborative computing as against centralized / stand-alone computing</a:t>
            </a:r>
          </a:p>
          <a:p>
            <a:r>
              <a:rPr lang="en-US" dirty="0"/>
              <a:t>Human Social Networks</a:t>
            </a:r>
          </a:p>
          <a:p>
            <a:pPr lvl="1"/>
            <a:r>
              <a:rPr lang="en-US" dirty="0"/>
              <a:t>Physical-world collaborative networks (e.g. @workplace, @community, ….)</a:t>
            </a:r>
          </a:p>
          <a:p>
            <a:pPr lvl="1"/>
            <a:r>
              <a:rPr lang="en-US" dirty="0"/>
              <a:t>Online Social Networks (OSNs), like Facebook, Twitter, …</a:t>
            </a:r>
            <a:endParaRPr lang="en-GB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xmlns="" id="{595B358D-F22E-43BF-926C-C8A0FBD0D64F}"/>
              </a:ext>
            </a:extLst>
          </p:cNvPr>
          <p:cNvGrpSpPr/>
          <p:nvPr/>
        </p:nvGrpSpPr>
        <p:grpSpPr>
          <a:xfrm>
            <a:off x="4933561" y="2600295"/>
            <a:ext cx="3945191" cy="3494616"/>
            <a:chOff x="6578082" y="1620014"/>
            <a:chExt cx="5260254" cy="4659488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xmlns="" id="{21AE5F8E-0C62-4BF2-8B06-3D8426865781}"/>
                </a:ext>
              </a:extLst>
            </p:cNvPr>
            <p:cNvGrpSpPr/>
            <p:nvPr/>
          </p:nvGrpSpPr>
          <p:grpSpPr>
            <a:xfrm>
              <a:off x="6578082" y="1620014"/>
              <a:ext cx="5260254" cy="4659488"/>
              <a:chOff x="7775542" y="1843034"/>
              <a:chExt cx="4062794" cy="3418269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xmlns="" id="{6AC6B3FF-E508-4723-93AB-A927E8D1234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0431"/>
              <a:stretch/>
            </p:blipFill>
            <p:spPr>
              <a:xfrm>
                <a:off x="7775542" y="1843034"/>
                <a:ext cx="4062794" cy="3405507"/>
              </a:xfrm>
              <a:prstGeom prst="rect">
                <a:avLst/>
              </a:prstGeom>
            </p:spPr>
          </p:pic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xmlns="" id="{0F6A8823-ABEB-4DC7-AFE8-20C69718D5E8}"/>
                  </a:ext>
                </a:extLst>
              </p:cNvPr>
              <p:cNvSpPr/>
              <p:nvPr/>
            </p:nvSpPr>
            <p:spPr>
              <a:xfrm>
                <a:off x="7794100" y="1855797"/>
                <a:ext cx="4044236" cy="3405506"/>
              </a:xfrm>
              <a:prstGeom prst="rect">
                <a:avLst/>
              </a:prstGeom>
              <a:noFill/>
              <a:ln w="25400" cap="flat" cmpd="sng" algn="ctr">
                <a:solidFill>
                  <a:srgbClr val="00B4B9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685800">
                  <a:defRPr/>
                </a:pPr>
                <a:endParaRPr lang="en-GB" sz="1350" kern="0">
                  <a:solidFill>
                    <a:srgbClr val="FFFFFF"/>
                  </a:solidFill>
                  <a:latin typeface="Arial (Body)"/>
                </a:endParaRPr>
              </a:p>
            </p:txBody>
          </p:sp>
        </p:grpSp>
        <p:sp>
          <p:nvSpPr>
            <p:cNvPr id="16" name="Arrow: Notched Right 15">
              <a:extLst>
                <a:ext uri="{FF2B5EF4-FFF2-40B4-BE49-F238E27FC236}">
                  <a16:creationId xmlns:a16="http://schemas.microsoft.com/office/drawing/2014/main" xmlns="" id="{2EFFDFB4-7443-4F30-AC95-73C9BD051841}"/>
                </a:ext>
              </a:extLst>
            </p:cNvPr>
            <p:cNvSpPr/>
            <p:nvPr/>
          </p:nvSpPr>
          <p:spPr>
            <a:xfrm rot="20106277">
              <a:off x="8702374" y="4823927"/>
              <a:ext cx="1035698" cy="475861"/>
            </a:xfrm>
            <a:prstGeom prst="notchedRightArrow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xmlns="" id="{3E34F45C-F2DA-416F-B86A-501E76233480}"/>
                </a:ext>
              </a:extLst>
            </p:cNvPr>
            <p:cNvSpPr txBox="1"/>
            <p:nvPr/>
          </p:nvSpPr>
          <p:spPr>
            <a:xfrm>
              <a:off x="6848669" y="2313993"/>
              <a:ext cx="682239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b="1" dirty="0"/>
                <a:t>(OSN)</a:t>
              </a:r>
              <a:endParaRPr lang="en-GB" sz="1050" b="1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xmlns="" id="{EA9F2483-B6E9-4D79-AFC0-D8A74916854D}"/>
                </a:ext>
              </a:extLst>
            </p:cNvPr>
            <p:cNvSpPr txBox="1"/>
            <p:nvPr/>
          </p:nvSpPr>
          <p:spPr>
            <a:xfrm>
              <a:off x="9485382" y="2317959"/>
              <a:ext cx="675827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b="1" dirty="0"/>
                <a:t>(SIoT)</a:t>
              </a:r>
              <a:endParaRPr lang="en-GB" sz="105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803168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E95E43E-32E1-4D61-91BD-97F6D3A6E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dirty="0"/>
              <a:t>Big Picture: </a:t>
            </a:r>
            <a:r>
              <a:rPr lang="en-US" sz="3000" b="1" i="1" dirty="0"/>
              <a:t>Trust</a:t>
            </a:r>
            <a:r>
              <a:rPr lang="en-US" sz="3000" dirty="0"/>
              <a:t> in Online Social Networks (OSNs)</a:t>
            </a:r>
            <a:endParaRPr lang="en-GB" sz="300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275E338B-B5CD-4375-B502-566589398A1D}"/>
              </a:ext>
            </a:extLst>
          </p:cNvPr>
          <p:cNvGrpSpPr/>
          <p:nvPr/>
        </p:nvGrpSpPr>
        <p:grpSpPr>
          <a:xfrm>
            <a:off x="1562602" y="2937209"/>
            <a:ext cx="5748086" cy="1288173"/>
            <a:chOff x="2059406" y="2833437"/>
            <a:chExt cx="7664115" cy="1717564"/>
          </a:xfrm>
        </p:grpSpPr>
        <p:pic>
          <p:nvPicPr>
            <p:cNvPr id="1026" name="Picture 2" descr="Confused Face on Apple iOS 13.3">
              <a:extLst>
                <a:ext uri="{FF2B5EF4-FFF2-40B4-BE49-F238E27FC236}">
                  <a16:creationId xmlns:a16="http://schemas.microsoft.com/office/drawing/2014/main" xmlns="" id="{A2B692DB-9161-45EC-B71A-F63F21B77E7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59406" y="2857500"/>
              <a:ext cx="1143000" cy="1143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Smiling Face With Halo on Facebook 4.0">
              <a:extLst>
                <a:ext uri="{FF2B5EF4-FFF2-40B4-BE49-F238E27FC236}">
                  <a16:creationId xmlns:a16="http://schemas.microsoft.com/office/drawing/2014/main" xmlns="" id="{86A48354-97E3-4101-9644-778320F8D3D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4700" y="2833437"/>
              <a:ext cx="1143000" cy="1143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Smiling Face With Horns on WhatsApp 2.19.352">
              <a:extLst>
                <a:ext uri="{FF2B5EF4-FFF2-40B4-BE49-F238E27FC236}">
                  <a16:creationId xmlns:a16="http://schemas.microsoft.com/office/drawing/2014/main" xmlns="" id="{8E80D8CD-5EF4-4BFD-9064-BBDBAB674E0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80521" y="2857500"/>
              <a:ext cx="1143000" cy="1143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xmlns="" id="{CD9A48FB-65E0-440B-A727-13C23A9FB440}"/>
                </a:ext>
              </a:extLst>
            </p:cNvPr>
            <p:cNvSpPr txBox="1"/>
            <p:nvPr/>
          </p:nvSpPr>
          <p:spPr>
            <a:xfrm>
              <a:off x="2322094" y="4150892"/>
              <a:ext cx="712161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b="1" dirty="0"/>
                <a:t>Alice</a:t>
              </a:r>
              <a:endParaRPr lang="en-GB" sz="1350" b="1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xmlns="" id="{2DF9852F-0320-4742-94DB-62BFFBD43D0C}"/>
                </a:ext>
              </a:extLst>
            </p:cNvPr>
            <p:cNvSpPr txBox="1"/>
            <p:nvPr/>
          </p:nvSpPr>
          <p:spPr>
            <a:xfrm>
              <a:off x="8129336" y="4046796"/>
              <a:ext cx="624531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b="1" dirty="0"/>
                <a:t>Bob</a:t>
              </a:r>
              <a:endParaRPr lang="en-GB" sz="1350" b="1" dirty="0"/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xmlns="" id="{6BA036E0-550E-4079-A8CE-CC5D7A48DA33}"/>
                </a:ext>
              </a:extLst>
            </p:cNvPr>
            <p:cNvCxnSpPr/>
            <p:nvPr/>
          </p:nvCxnSpPr>
          <p:spPr>
            <a:xfrm>
              <a:off x="3453063" y="3404937"/>
              <a:ext cx="3525253" cy="0"/>
            </a:xfrm>
            <a:prstGeom prst="straightConnector1">
              <a:avLst/>
            </a:prstGeom>
            <a:ln w="76200">
              <a:solidFill>
                <a:schemeClr val="tx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xmlns="" id="{D31C15AA-C847-4109-9498-0ECF5BDAE747}"/>
                </a:ext>
              </a:extLst>
            </p:cNvPr>
            <p:cNvSpPr txBox="1"/>
            <p:nvPr/>
          </p:nvSpPr>
          <p:spPr>
            <a:xfrm>
              <a:off x="4126835" y="2923673"/>
              <a:ext cx="2180855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b="1" i="1" dirty="0"/>
                <a:t>Can Alice Trust Bob?</a:t>
              </a:r>
              <a:endParaRPr lang="en-GB" sz="1350" b="1" i="1" dirty="0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BC984129-8993-4E66-9854-ADE50AB2972A}"/>
              </a:ext>
            </a:extLst>
          </p:cNvPr>
          <p:cNvSpPr txBox="1"/>
          <p:nvPr/>
        </p:nvSpPr>
        <p:spPr>
          <a:xfrm>
            <a:off x="2734175" y="3577888"/>
            <a:ext cx="2387192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b="1" dirty="0"/>
              <a:t>Target</a:t>
            </a:r>
            <a:r>
              <a:rPr lang="en-US" sz="1350" dirty="0"/>
              <a:t> </a:t>
            </a:r>
            <a:r>
              <a:rPr lang="en-US" sz="1350" dirty="0">
                <a:sym typeface="Wingdings" panose="05000000000000000000" pitchFamily="2" charset="2"/>
              </a:rPr>
              <a:t> Bob</a:t>
            </a:r>
          </a:p>
          <a:p>
            <a:r>
              <a:rPr lang="en-US" sz="1350" b="1" dirty="0">
                <a:sym typeface="Wingdings" panose="05000000000000000000" pitchFamily="2" charset="2"/>
              </a:rPr>
              <a:t>Topic</a:t>
            </a:r>
            <a:r>
              <a:rPr lang="en-US" sz="1350" dirty="0">
                <a:sym typeface="Wingdings" panose="05000000000000000000" pitchFamily="2" charset="2"/>
              </a:rPr>
              <a:t>  </a:t>
            </a:r>
            <a:r>
              <a:rPr lang="en-US" sz="1350" u="sng" dirty="0">
                <a:sym typeface="Wingdings" panose="05000000000000000000" pitchFamily="2" charset="2"/>
              </a:rPr>
              <a:t>Service</a:t>
            </a:r>
            <a:r>
              <a:rPr lang="en-US" sz="1350" dirty="0">
                <a:sym typeface="Wingdings" panose="05000000000000000000" pitchFamily="2" charset="2"/>
              </a:rPr>
              <a:t> offered by Bob</a:t>
            </a:r>
            <a:endParaRPr lang="en-GB" sz="1350" dirty="0"/>
          </a:p>
        </p:txBody>
      </p:sp>
    </p:spTree>
    <p:extLst>
      <p:ext uri="{BB962C8B-B14F-4D97-AF65-F5344CB8AC3E}">
        <p14:creationId xmlns:p14="http://schemas.microsoft.com/office/powerpoint/2010/main" val="3653430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95C29E2-B4FF-4CBC-8660-2888CEE6C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7490" y="2071086"/>
            <a:ext cx="2493818" cy="2165684"/>
          </a:xfrm>
        </p:spPr>
        <p:txBody>
          <a:bodyPr vert="horz" lIns="68580" tIns="34290" rIns="68580" bIns="34290" rtlCol="0" anchor="b">
            <a:normAutofit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</a:rPr>
              <a:t>Properties of Trust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93C111C-D99C-4414-9693-00497E77F3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7490" y="4513161"/>
            <a:ext cx="2493818" cy="1144198"/>
          </a:xfrm>
        </p:spPr>
        <p:txBody>
          <a:bodyPr vert="horz" lIns="68580" tIns="34290" rIns="68580" bIns="34290" rtlCol="0">
            <a:normAutofit/>
          </a:bodyPr>
          <a:lstStyle/>
          <a:p>
            <a:pPr marL="0" indent="0" algn="ctr">
              <a:buNone/>
            </a:pPr>
            <a:r>
              <a:rPr lang="en-US" sz="1500" b="1" dirty="0">
                <a:solidFill>
                  <a:srgbClr val="FFFFFF"/>
                </a:solidFill>
              </a:rPr>
              <a:t>START</a:t>
            </a:r>
            <a:r>
              <a:rPr lang="en-US" sz="1500" dirty="0">
                <a:solidFill>
                  <a:srgbClr val="FFFFFF"/>
                </a:solidFill>
              </a:rPr>
              <a:t> Properties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67AFDA10-2A00-4F58-A7E4-80A9D230BB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096" y="2275198"/>
            <a:ext cx="7202578" cy="39231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2E7313EA-CFE2-42A3-8478-E51087DCDB6F}"/>
              </a:ext>
            </a:extLst>
          </p:cNvPr>
          <p:cNvSpPr txBox="1"/>
          <p:nvPr/>
        </p:nvSpPr>
        <p:spPr>
          <a:xfrm>
            <a:off x="7086043" y="6182536"/>
            <a:ext cx="1993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u="sng" dirty="0"/>
              <a:t>Source</a:t>
            </a:r>
            <a:r>
              <a:rPr lang="en-US" sz="900" dirty="0"/>
              <a:t>: Jiang Wenjun, Hunan University</a:t>
            </a:r>
          </a:p>
          <a:p>
            <a:r>
              <a:rPr lang="en-US" sz="900" dirty="0"/>
              <a:t>(Presented in WTC workshop in CSU, 2015)</a:t>
            </a:r>
            <a:endParaRPr lang="en-GB" sz="90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8E95E43E-32E1-4D61-91BD-97F6D3A6EBD3}"/>
              </a:ext>
            </a:extLst>
          </p:cNvPr>
          <p:cNvSpPr txBox="1">
            <a:spLocks/>
          </p:cNvSpPr>
          <p:nvPr/>
        </p:nvSpPr>
        <p:spPr>
          <a:xfrm>
            <a:off x="628650" y="1145570"/>
            <a:ext cx="7886700" cy="9979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7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 smtClean="0"/>
              <a:t>Properties of Trust: START Properties</a:t>
            </a:r>
            <a:endParaRPr lang="en-GB" sz="3000" dirty="0"/>
          </a:p>
        </p:txBody>
      </p:sp>
    </p:spTree>
    <p:extLst>
      <p:ext uri="{BB962C8B-B14F-4D97-AF65-F5344CB8AC3E}">
        <p14:creationId xmlns:p14="http://schemas.microsoft.com/office/powerpoint/2010/main" val="1750386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E95E43E-32E1-4D61-91BD-97F6D3A6EB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439" y="1100496"/>
            <a:ext cx="5392092" cy="994172"/>
          </a:xfrm>
        </p:spPr>
        <p:txBody>
          <a:bodyPr>
            <a:normAutofit/>
          </a:bodyPr>
          <a:lstStyle/>
          <a:p>
            <a:r>
              <a:rPr lang="en-US" b="1" i="1" dirty="0"/>
              <a:t>Trust</a:t>
            </a:r>
            <a:r>
              <a:rPr lang="en-US" dirty="0"/>
              <a:t> in Social IoT Service Networks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11C499F-B337-4E1B-ACA5-BD7C5202EA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501" y="2228045"/>
            <a:ext cx="3985907" cy="4121240"/>
          </a:xfrm>
        </p:spPr>
        <p:txBody>
          <a:bodyPr anchor="t">
            <a:normAutofit/>
          </a:bodyPr>
          <a:lstStyle/>
          <a:p>
            <a:r>
              <a:rPr lang="en-US" sz="1600" dirty="0"/>
              <a:t>Similarities to OSN Problem:</a:t>
            </a:r>
          </a:p>
          <a:p>
            <a:pPr lvl="1"/>
            <a:r>
              <a:rPr lang="en-US" sz="1600" dirty="0"/>
              <a:t>Same Question </a:t>
            </a:r>
            <a:r>
              <a:rPr lang="en-US" sz="1600" dirty="0">
                <a:sym typeface="Wingdings" panose="05000000000000000000" pitchFamily="2" charset="2"/>
              </a:rPr>
              <a:t> </a:t>
            </a:r>
            <a:r>
              <a:rPr lang="en-US" sz="1600" i="1" dirty="0"/>
              <a:t>how can a node trust another node in a social network?</a:t>
            </a:r>
          </a:p>
          <a:p>
            <a:pPr lvl="1"/>
            <a:r>
              <a:rPr lang="en-US" sz="1600" dirty="0"/>
              <a:t>Similar properties </a:t>
            </a:r>
            <a:r>
              <a:rPr lang="en-US" sz="1600" dirty="0">
                <a:sym typeface="Wingdings" panose="05000000000000000000" pitchFamily="2" charset="2"/>
              </a:rPr>
              <a:t> </a:t>
            </a:r>
            <a:r>
              <a:rPr lang="en-US" sz="1600" dirty="0"/>
              <a:t> </a:t>
            </a:r>
            <a:r>
              <a:rPr lang="en-US" sz="1600" i="1" dirty="0"/>
              <a:t>START properties of Trust</a:t>
            </a:r>
          </a:p>
          <a:p>
            <a:r>
              <a:rPr lang="en-US" sz="1600" dirty="0"/>
              <a:t>Challenges:</a:t>
            </a:r>
          </a:p>
          <a:p>
            <a:pPr lvl="1"/>
            <a:r>
              <a:rPr lang="en-US" sz="1600" dirty="0"/>
              <a:t>Heterogeneous network</a:t>
            </a:r>
          </a:p>
          <a:p>
            <a:pPr lvl="2"/>
            <a:r>
              <a:rPr lang="en-US" sz="1600" dirty="0"/>
              <a:t>Multi-vendor</a:t>
            </a:r>
          </a:p>
          <a:p>
            <a:pPr lvl="2"/>
            <a:r>
              <a:rPr lang="en-US" sz="1600" dirty="0"/>
              <a:t>Multi-device types</a:t>
            </a:r>
          </a:p>
          <a:p>
            <a:pPr lvl="1"/>
            <a:r>
              <a:rPr lang="en-US" sz="1600" dirty="0"/>
              <a:t>Resource considerations</a:t>
            </a:r>
          </a:p>
          <a:p>
            <a:pPr lvl="2"/>
            <a:r>
              <a:rPr lang="en-US" sz="1600" dirty="0"/>
              <a:t>Storage</a:t>
            </a:r>
          </a:p>
          <a:p>
            <a:pPr lvl="2"/>
            <a:r>
              <a:rPr lang="en-US" sz="1600" dirty="0"/>
              <a:t>Compute</a:t>
            </a:r>
          </a:p>
          <a:p>
            <a:pPr lvl="1">
              <a:lnSpc>
                <a:spcPct val="100000"/>
              </a:lnSpc>
            </a:pPr>
            <a:r>
              <a:rPr lang="en-US" sz="1600" dirty="0"/>
              <a:t>Variety of Attacks</a:t>
            </a:r>
          </a:p>
          <a:p>
            <a:pPr lvl="2"/>
            <a:r>
              <a:rPr lang="en-US" sz="1600" dirty="0"/>
              <a:t>on-off attack, ballot stuffing attack, bad-mouthing attack, sybil attacks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5235805" y="2468761"/>
            <a:ext cx="3609474" cy="3288350"/>
            <a:chOff x="5468353" y="1177770"/>
            <a:chExt cx="3609474" cy="3288350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xmlns="" id="{01715F79-AE97-40FF-941D-11A109054133}"/>
                </a:ext>
              </a:extLst>
            </p:cNvPr>
            <p:cNvCxnSpPr>
              <a:cxnSpLocks/>
              <a:endCxn id="5" idx="1"/>
            </p:cNvCxnSpPr>
            <p:nvPr/>
          </p:nvCxnSpPr>
          <p:spPr>
            <a:xfrm>
              <a:off x="6575823" y="2835693"/>
              <a:ext cx="162670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xmlns="" id="{C5AFD383-DB93-4B7C-BCD7-DA30ED5BE4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521" r="38023"/>
            <a:stretch/>
          </p:blipFill>
          <p:spPr>
            <a:xfrm>
              <a:off x="8202530" y="2032021"/>
              <a:ext cx="875297" cy="1607344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xmlns="" id="{AD872B05-B473-4C01-B3B8-71055C5EB469}"/>
                </a:ext>
              </a:extLst>
            </p:cNvPr>
            <p:cNvSpPr txBox="1"/>
            <p:nvPr/>
          </p:nvSpPr>
          <p:spPr>
            <a:xfrm>
              <a:off x="5625388" y="4166038"/>
              <a:ext cx="3350341" cy="300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b="1" i="1" dirty="0"/>
                <a:t>Can device ‘A’ Trust device ‘B’ for Service ‘S’?</a:t>
              </a:r>
              <a:endParaRPr lang="en-GB" sz="1350" b="1" i="1" dirty="0"/>
            </a:p>
          </p:txBody>
        </p:sp>
        <p:pic>
          <p:nvPicPr>
            <p:cNvPr id="21" name="Picture 4" descr="Image result for IoT device image">
              <a:extLst>
                <a:ext uri="{FF2B5EF4-FFF2-40B4-BE49-F238E27FC236}">
                  <a16:creationId xmlns:a16="http://schemas.microsoft.com/office/drawing/2014/main" xmlns="" id="{6AEF925A-3900-4B3F-9CFB-5700E35FE84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119"/>
            <a:stretch/>
          </p:blipFill>
          <p:spPr bwMode="auto">
            <a:xfrm>
              <a:off x="5468353" y="1628785"/>
              <a:ext cx="1107470" cy="24138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xmlns="" id="{8FCB7222-F456-4AAD-A28E-67E946205A11}"/>
                </a:ext>
              </a:extLst>
            </p:cNvPr>
            <p:cNvSpPr txBox="1"/>
            <p:nvPr/>
          </p:nvSpPr>
          <p:spPr>
            <a:xfrm>
              <a:off x="5892465" y="1177770"/>
              <a:ext cx="37061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A</a:t>
              </a:r>
              <a:endParaRPr lang="en-GB" sz="2400" b="1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xmlns="" id="{16A90750-ACC8-4E6F-9F6B-0E487B99F648}"/>
                </a:ext>
              </a:extLst>
            </p:cNvPr>
            <p:cNvSpPr txBox="1"/>
            <p:nvPr/>
          </p:nvSpPr>
          <p:spPr>
            <a:xfrm>
              <a:off x="8477753" y="1589470"/>
              <a:ext cx="35779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B</a:t>
              </a:r>
              <a:endParaRPr lang="en-GB" sz="2400" b="1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xmlns="" id="{1B166101-6292-4DFB-8E8D-C4C7E93AA402}"/>
                </a:ext>
              </a:extLst>
            </p:cNvPr>
            <p:cNvSpPr txBox="1"/>
            <p:nvPr/>
          </p:nvSpPr>
          <p:spPr>
            <a:xfrm>
              <a:off x="6917534" y="2487349"/>
              <a:ext cx="8833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/>
                <a:t>Topic: S</a:t>
              </a:r>
              <a:endParaRPr lang="en-GB" i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226893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EE099C7-942C-46F6-9988-F3EC3DE8CB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280" y="1216753"/>
            <a:ext cx="8963696" cy="785913"/>
          </a:xfrm>
        </p:spPr>
        <p:txBody>
          <a:bodyPr>
            <a:normAutofit fontScale="90000"/>
          </a:bodyPr>
          <a:lstStyle/>
          <a:p>
            <a:r>
              <a:rPr lang="en-US" sz="3000" dirty="0"/>
              <a:t>Big Picture: Relevance of </a:t>
            </a:r>
            <a:r>
              <a:rPr lang="en-US" sz="3000" b="1" i="1" dirty="0"/>
              <a:t>Trust</a:t>
            </a:r>
            <a:r>
              <a:rPr lang="en-US" sz="3000" dirty="0"/>
              <a:t> in any Social or Service Network?</a:t>
            </a:r>
            <a:endParaRPr lang="en-GB" sz="3000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xmlns="" id="{0EDF0D14-9787-4FE0-8041-E19DFE2E976E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484872" y="2298878"/>
          <a:ext cx="3481822" cy="41019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8" name="Content Placeholder 2">
            <a:extLst>
              <a:ext uri="{FF2B5EF4-FFF2-40B4-BE49-F238E27FC236}">
                <a16:creationId xmlns:a16="http://schemas.microsoft.com/office/drawing/2014/main" xmlns="" id="{8DCA6778-DC78-413B-865A-879A6BD852A3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4143981" y="2118575"/>
          <a:ext cx="4869656" cy="38290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33F2372E-ABA5-4FCD-A280-EFE60E04C8FC}"/>
              </a:ext>
            </a:extLst>
          </p:cNvPr>
          <p:cNvSpPr/>
          <p:nvPr/>
        </p:nvSpPr>
        <p:spPr>
          <a:xfrm>
            <a:off x="2820474" y="5945207"/>
            <a:ext cx="6193164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50" b="1" i="1" dirty="0">
                <a:solidFill>
                  <a:srgbClr val="FF0000"/>
                </a:solidFill>
                <a:latin typeface="Linux Libertine" panose="02000503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For many SIoT systems, a reasonable estimate of the tie-strength, based on some (semi-) static network properties may be a sufficiently accurate measure of Trust. </a:t>
            </a:r>
            <a:endParaRPr lang="en-GB" sz="1350" b="1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7202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Existing Approaches to </a:t>
            </a:r>
            <a:r>
              <a:rPr lang="en-US" dirty="0" err="1" smtClean="0"/>
              <a:t>SIoT</a:t>
            </a:r>
            <a:r>
              <a:rPr lang="en-US" dirty="0" smtClean="0"/>
              <a:t> Trust Management</a:t>
            </a:r>
            <a:endParaRPr lang="en-IN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The topic of trust modelling, trust mining and tie strength measurement in online social networks (OSNs) is a vast and well-researched </a:t>
            </a:r>
            <a:r>
              <a:rPr lang="en-US" dirty="0" smtClean="0">
                <a:solidFill>
                  <a:srgbClr val="0070C0"/>
                </a:solidFill>
              </a:rPr>
              <a:t>area</a:t>
            </a:r>
          </a:p>
          <a:p>
            <a:r>
              <a:rPr lang="en-US" dirty="0" smtClean="0"/>
              <a:t>Similarly</a:t>
            </a:r>
            <a:r>
              <a:rPr lang="en-US" dirty="0"/>
              <a:t>, service-based networks have their trust </a:t>
            </a:r>
            <a:r>
              <a:rPr lang="en-US" dirty="0" smtClean="0"/>
              <a:t>models, including models </a:t>
            </a:r>
            <a:r>
              <a:rPr lang="en-US" dirty="0"/>
              <a:t>for e-commerce platforms </a:t>
            </a:r>
            <a:r>
              <a:rPr lang="en-US" dirty="0" smtClean="0"/>
              <a:t>and P2P </a:t>
            </a:r>
            <a:r>
              <a:rPr lang="en-US" dirty="0"/>
              <a:t>service networks </a:t>
            </a:r>
            <a:endParaRPr lang="en-US" dirty="0" smtClean="0"/>
          </a:p>
          <a:p>
            <a:r>
              <a:rPr lang="en-US" dirty="0" smtClean="0">
                <a:solidFill>
                  <a:srgbClr val="0070C0"/>
                </a:solidFill>
              </a:rPr>
              <a:t>In </a:t>
            </a:r>
            <a:r>
              <a:rPr lang="en-US" dirty="0">
                <a:solidFill>
                  <a:srgbClr val="0070C0"/>
                </a:solidFill>
              </a:rPr>
              <a:t>the last decade, IoT networks have seen similar research in trust </a:t>
            </a:r>
            <a:r>
              <a:rPr lang="en-US" dirty="0" smtClean="0">
                <a:solidFill>
                  <a:srgbClr val="0070C0"/>
                </a:solidFill>
              </a:rPr>
              <a:t>modelling</a:t>
            </a:r>
          </a:p>
          <a:p>
            <a:r>
              <a:rPr lang="en-US" dirty="0" smtClean="0"/>
              <a:t>In </a:t>
            </a:r>
            <a:r>
              <a:rPr lang="en-US" dirty="0"/>
              <a:t>general, </a:t>
            </a:r>
            <a:r>
              <a:rPr lang="en-US" dirty="0" err="1"/>
              <a:t>SIoT</a:t>
            </a:r>
            <a:r>
              <a:rPr lang="en-US" dirty="0"/>
              <a:t> trust models have immensely borrowed ideas from online social network (OSN) trust models due to the social nature of the nodes in either kind of </a:t>
            </a:r>
            <a:r>
              <a:rPr lang="en-US" dirty="0" smtClean="0"/>
              <a:t>networks</a:t>
            </a:r>
          </a:p>
        </p:txBody>
      </p:sp>
    </p:spTree>
    <p:extLst>
      <p:ext uri="{BB962C8B-B14F-4D97-AF65-F5344CB8AC3E}">
        <p14:creationId xmlns:p14="http://schemas.microsoft.com/office/powerpoint/2010/main" val="1227304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37205</TotalTime>
  <Words>2086</Words>
  <Application>Microsoft Office PowerPoint</Application>
  <PresentationFormat>On-screen Show (4:3)</PresentationFormat>
  <Paragraphs>202</Paragraphs>
  <Slides>20</Slides>
  <Notes>3</Notes>
  <HiddenSlides>0</HiddenSlides>
  <MMClips>0</MMClips>
  <ScaleCrop>false</ScaleCrop>
  <HeadingPairs>
    <vt:vector size="8" baseType="variant">
      <vt:variant>
        <vt:lpstr>Fonts Used</vt:lpstr>
      </vt:variant>
      <vt:variant>
        <vt:i4>13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36" baseType="lpstr">
      <vt:lpstr>Arial</vt:lpstr>
      <vt:lpstr>Arial (Body)</vt:lpstr>
      <vt:lpstr>BentonSans</vt:lpstr>
      <vt:lpstr>BentonSans Book</vt:lpstr>
      <vt:lpstr>Bookman Old Style</vt:lpstr>
      <vt:lpstr>Calibri</vt:lpstr>
      <vt:lpstr>Calibri Light</vt:lpstr>
      <vt:lpstr>Georgia</vt:lpstr>
      <vt:lpstr>inherit</vt:lpstr>
      <vt:lpstr>Linux Libertine</vt:lpstr>
      <vt:lpstr>Mangal</vt:lpstr>
      <vt:lpstr>Times New Roman</vt:lpstr>
      <vt:lpstr>Wingdings</vt:lpstr>
      <vt:lpstr>Office Theme</vt:lpstr>
      <vt:lpstr>1_Office Theme</vt:lpstr>
      <vt:lpstr>Acrobat Document</vt:lpstr>
      <vt:lpstr>Cloud, IoT and Enterprise Security</vt:lpstr>
      <vt:lpstr>PowerPoint Presentation</vt:lpstr>
      <vt:lpstr>RECAP: IoT Architectures – The Evolving Landscape!</vt:lpstr>
      <vt:lpstr>What is Social IoT?</vt:lpstr>
      <vt:lpstr>Big Picture: Trust in Online Social Networks (OSNs)</vt:lpstr>
      <vt:lpstr>Properties of Trust</vt:lpstr>
      <vt:lpstr>Trust in Social IoT Service Networks</vt:lpstr>
      <vt:lpstr>Big Picture: Relevance of Trust in any Social or Service Network?</vt:lpstr>
      <vt:lpstr>Existing Approaches to SIoT Trust Management</vt:lpstr>
      <vt:lpstr>A Classification of Existing Models</vt:lpstr>
      <vt:lpstr>Graph-based Models</vt:lpstr>
      <vt:lpstr>Interaction-based Models</vt:lpstr>
      <vt:lpstr>Ratings-based Models</vt:lpstr>
      <vt:lpstr>Opinion-based Models</vt:lpstr>
      <vt:lpstr>Cross-Integrated Models</vt:lpstr>
      <vt:lpstr>Relationship-based Model</vt:lpstr>
      <vt:lpstr>Relevance of Existing Techniques for SIoT</vt:lpstr>
      <vt:lpstr>Limitations of Existing Techniques</vt:lpstr>
      <vt:lpstr>New Trust Models for SIoT</vt:lpstr>
      <vt:lpstr>Attack Scenarios for SIoT Trust Models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Nishit Narang</dc:creator>
  <cp:lastModifiedBy>Microsoft account</cp:lastModifiedBy>
  <cp:revision>988</cp:revision>
  <dcterms:created xsi:type="dcterms:W3CDTF">2019-01-09T10:55:47Z</dcterms:created>
  <dcterms:modified xsi:type="dcterms:W3CDTF">2022-03-28T05:17:58Z</dcterms:modified>
</cp:coreProperties>
</file>